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4"/>
  </p:sldMasterIdLst>
  <p:notesMasterIdLst>
    <p:notesMasterId r:id="rId34"/>
  </p:notesMasterIdLst>
  <p:sldIdLst>
    <p:sldId id="258" r:id="rId5"/>
    <p:sldId id="1424" r:id="rId6"/>
    <p:sldId id="259" r:id="rId7"/>
    <p:sldId id="261" r:id="rId8"/>
    <p:sldId id="1930" r:id="rId9"/>
    <p:sldId id="263" r:id="rId10"/>
    <p:sldId id="265" r:id="rId11"/>
    <p:sldId id="1340" r:id="rId12"/>
    <p:sldId id="1959" r:id="rId13"/>
    <p:sldId id="264" r:id="rId14"/>
    <p:sldId id="1937" r:id="rId15"/>
    <p:sldId id="1341" r:id="rId16"/>
    <p:sldId id="1939" r:id="rId17"/>
    <p:sldId id="1940" r:id="rId18"/>
    <p:sldId id="1942" r:id="rId19"/>
    <p:sldId id="1943" r:id="rId20"/>
    <p:sldId id="1944" r:id="rId21"/>
    <p:sldId id="1945" r:id="rId22"/>
    <p:sldId id="1946" r:id="rId23"/>
    <p:sldId id="1947" r:id="rId24"/>
    <p:sldId id="1948" r:id="rId25"/>
    <p:sldId id="1949" r:id="rId26"/>
    <p:sldId id="1950" r:id="rId27"/>
    <p:sldId id="1953" r:id="rId28"/>
    <p:sldId id="1954" r:id="rId29"/>
    <p:sldId id="1955" r:id="rId30"/>
    <p:sldId id="1957" r:id="rId31"/>
    <p:sldId id="1956" r:id="rId32"/>
    <p:sldId id="1958" r:id="rId33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1319F16-3CEB-44B1-837A-5DFE664B1540}">
          <p14:sldIdLst>
            <p14:sldId id="258"/>
            <p14:sldId id="1424"/>
            <p14:sldId id="259"/>
            <p14:sldId id="261"/>
            <p14:sldId id="1930"/>
            <p14:sldId id="263"/>
            <p14:sldId id="265"/>
            <p14:sldId id="1340"/>
            <p14:sldId id="1959"/>
            <p14:sldId id="264"/>
            <p14:sldId id="1937"/>
          </p14:sldIdLst>
        </p14:section>
        <p14:section name="Pictoral" id="{08294F35-0B5A-4D2B-A54E-7D858EDB589D}">
          <p14:sldIdLst>
            <p14:sldId id="1341"/>
            <p14:sldId id="1939"/>
            <p14:sldId id="1940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3"/>
            <p14:sldId id="1954"/>
            <p14:sldId id="1955"/>
            <p14:sldId id="1957"/>
            <p14:sldId id="1956"/>
            <p14:sldId id="19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7D3188"/>
    <a:srgbClr val="7EB25B"/>
    <a:srgbClr val="5B9BD5"/>
    <a:srgbClr val="4472C4"/>
    <a:srgbClr val="44546A"/>
    <a:srgbClr val="FF2129"/>
    <a:srgbClr val="AB161B"/>
    <a:srgbClr val="FFE582"/>
    <a:srgbClr val="FAC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189" autoAdjust="0"/>
  </p:normalViewPr>
  <p:slideViewPr>
    <p:cSldViewPr snapToGrid="0">
      <p:cViewPr varScale="1">
        <p:scale>
          <a:sx n="61" d="100"/>
          <a:sy n="61" d="100"/>
        </p:scale>
        <p:origin x="690" y="66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99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0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8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35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73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7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4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43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5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6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7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3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69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5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nom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A9E52F-62BF-B25D-3F24-5F91594D1AF3}"/>
              </a:ext>
            </a:extLst>
          </p:cNvPr>
          <p:cNvSpPr/>
          <p:nvPr userDrawn="1"/>
        </p:nvSpPr>
        <p:spPr>
          <a:xfrm>
            <a:off x="116218" y="6305049"/>
            <a:ext cx="1674056" cy="43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indoor, yellow&#10;&#10;Description automatically generated">
            <a:extLst>
              <a:ext uri="{FF2B5EF4-FFF2-40B4-BE49-F238E27FC236}">
                <a16:creationId xmlns:a16="http://schemas.microsoft.com/office/drawing/2014/main" id="{7B56161A-4A2B-8E2E-760C-414C69837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96FA51-C9A6-4E4A-AA15-836FE5614F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54332" y="774417"/>
            <a:ext cx="4368801" cy="1249116"/>
          </a:xfrm>
        </p:spPr>
        <p:txBody>
          <a:bodyPr anchor="t">
            <a:noAutofit/>
          </a:bodyPr>
          <a:lstStyle>
            <a:lvl1pPr algn="l">
              <a:defRPr sz="4200"/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8FD2B2-BB3A-AA4A-AB93-9CC29141C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4332" y="2380446"/>
            <a:ext cx="4368800" cy="3266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latin typeface="Sofia Pr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7FF5D5-1DA0-7EC7-81DD-3A272F3314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12" name="Imagem 6">
            <a:extLst>
              <a:ext uri="{FF2B5EF4-FFF2-40B4-BE49-F238E27FC236}">
                <a16:creationId xmlns:a16="http://schemas.microsoft.com/office/drawing/2014/main" id="{ACF86CBD-04F9-73A5-05B6-96C21782A8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E261-383D-DB42-B213-83B6242A3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DBB-C97C-594C-98FF-C9F5E2D4F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5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900A-52F4-4145-97CB-620B6D66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0E5A-74F4-1A43-A719-648F558F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71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970B-006F-CB48-AC40-9FD2A38B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62241-8EDA-E44C-9B7A-E37684433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828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4ADA-AAE6-0A4F-A16D-7D559115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4F17-A78A-1947-AC93-A9DCBE884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49F2D-8F8B-F641-B73D-9A6EEDFA8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163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A9E2-57B7-2442-9188-7AFD65FD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3E16B-0441-7046-99A4-6865EBD5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2228C-688B-EC45-B9A2-A5D8D6CCE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AE1DD-5914-D245-A8C2-68E7DAD2F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F677D-5C61-F141-A3A3-D6F26ABD0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975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4DC6-3E4F-294B-B306-554E68B3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18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866E-FDE1-794E-B8A9-20D5ED8F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EEA12-8887-C342-87F9-EC3CDF6A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0DD79-BD7A-8D48-A073-D3FED4CB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230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C38C-997B-3345-95AF-A728F17F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57226-1A34-8244-8B91-49E58D949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885DB-3C29-7140-ACED-68ED0F076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36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CC3B-FB90-6348-966E-68A88AAD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FC85C-C64E-674A-BDCA-F8C49AF4F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366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A5406-6DEF-A94E-B8EB-F6C9AB921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922E2-66EC-1F49-AED0-CEE24F95C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57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1F50468-7498-4D19-3578-6F5EEF251E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427E9-12F4-4541-B247-F71FC0BD01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788" y="2523882"/>
            <a:ext cx="10515600" cy="90511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BCAC962-7421-984B-8D4B-A02C4F1A6F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787" y="3622432"/>
            <a:ext cx="10515600" cy="163536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Sofia Pro Regular" panose="020B0000000000000000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subhead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FD8EC-51CD-B96A-028B-71B04B21EE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445B4E-E09D-C3E4-AE80-7F57CFEAE9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81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CC50-A105-A441-AC7E-DF4091987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6FAD8-FCEB-454C-9A8E-64B2AA62A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0217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C955-CF4C-E44F-BBD2-EAB6847F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30B8-8B8C-2C41-94FC-A2B01593A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940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E28E-267F-A948-97E3-60B5EE49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8C552-02C4-3A47-8807-6BFAF7919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658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6BD8-20E5-BE45-B521-0D5A281B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3477-E2B1-E44B-A78C-66355073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1BFFE-23F1-3147-8F45-582E23251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54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020A-4F7D-2244-9A7E-69216112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15693-594B-0F41-B19D-F87D71671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06008-7D99-3C42-8CD5-AF05FD6BE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D44ED-7A38-C642-8268-C4EA1B829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72EEF-3E2E-BC48-B4F3-94BBE3D1A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990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1B8A-F728-7546-88EA-6629FD67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665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882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08EF-6C0E-9C40-8F6C-451E897B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146C-3576-274D-984A-262A1DD7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7CDDA-3220-A145-8FD6-7E3C6A477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3900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38E2-B0E1-8146-BB6E-452EB5B1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326E7-8CA8-A142-BC27-1560520D5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D5723-35C6-EA46-A74A-6C8FB456C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529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C2CF-9C86-C047-B278-27328517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66FA0-B39F-8C4D-B612-DA36FD116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89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26C99A63-9D24-9768-C7BD-937E6D9389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9616" y="0"/>
            <a:ext cx="99523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A6653-07E0-D042-B6D8-1E1F17B4B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57" y="365125"/>
            <a:ext cx="8933935" cy="1325563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D8F5A-99BC-304B-A9D6-8D0647C5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pPr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12D2-E8A8-C34C-8770-EFF68C1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017" y="6356350"/>
            <a:ext cx="396347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8DB6-E848-7046-96EF-DAA3FCC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DE407F-16EC-904D-B605-3DF4BFDA76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9557" y="1882999"/>
            <a:ext cx="7994505" cy="3266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latin typeface="Sofia Pro Medium" panose="020B0000000000000000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0879D98-44AD-B54D-917D-28ED2F0D336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69557" y="2455825"/>
            <a:ext cx="7994505" cy="33815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8A497-E4E2-4B7E-79DE-2D2251438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13" name="Imagem 6">
            <a:extLst>
              <a:ext uri="{FF2B5EF4-FFF2-40B4-BE49-F238E27FC236}">
                <a16:creationId xmlns:a16="http://schemas.microsoft.com/office/drawing/2014/main" id="{B42EE0C4-4128-E2F4-9B45-559467144F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98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1739F-57E3-2945-844E-04707E2A6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ECA9-13EE-6743-9CD9-C44B8F09B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9791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BFCC-0EE0-C047-8500-E9B5BB113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59ED9-6970-5D42-BB08-68E9B7F8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4A22F-AC38-FD40-8E69-1E601431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FB5D-545B-7F4E-B5F5-3F1B96EE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CAA0B-816F-9443-9704-08114810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96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4535-0E42-F64C-9E01-4B0C0F07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A402-3C7E-384D-92B1-5C3864CD0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2B1E-B496-DC49-B0ED-D8CEB914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E8FE6-6EAB-A949-AA68-2E999042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CF785-D8F6-C84B-97AD-B28D967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86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8ED8-A515-AC4B-9BBF-139893C3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70E38-0FF3-FE4D-A554-B46BCD86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85A4-2CEB-FE47-86E8-F334250B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8964C-754A-F540-8991-2ADB4C2E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DF45B-5CCD-0B4A-97C8-CDAE3741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59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CAB3-83E3-F346-8392-382254A6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277B3-573C-0345-B77A-610BB3C89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B9580-91FA-5542-B522-416AD8EAF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041D3-364E-8D49-AC57-C97A03963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2CC0E-C81D-EB4E-B679-9C07554D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8200-86F1-7C4A-B1B1-26A7CB53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059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D2E1-6C8B-C64F-8FD6-FA727622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9F7C-970A-EB49-B2C7-4A85901A6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3C9DF-E4C3-A740-81BA-B9E8F7CD8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B5704-B4C5-974D-942E-82C5879CF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1FCB-8E92-3244-9BDA-C0DE40062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6C1B4-2182-1949-99FF-211385D0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0CC71-3859-6D4F-AE26-3A136EED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B40A7-9FEE-3E4D-8C80-B67F9A2D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1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2265-2FFA-CD40-8A6F-560BA4A4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C1CC3-E0F7-664C-9428-7CF8B1F1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8BFAC-D5C0-274B-A69A-AC5CAF05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3C22F-3632-8A4B-A269-56D503BB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0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C51C1-22D6-0E47-A18A-9F202E86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F8FC0-6486-654B-865A-51A4CEA8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1B772-3D22-C54E-92EB-2C9086B3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4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014A-054F-AD46-B977-EE58F464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3CA66-356D-FF47-B5FD-A37DC3B0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C09E3-E4D9-FF4C-8C5E-E1C1AD790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025BE-A7FC-DA4D-9408-86D1B3B4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0034D-FDE1-DD40-90AD-CCCDDEF7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30F1A-71C5-A945-981E-AA04484A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019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44A7-612D-C646-9D4C-54085DEF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4B1D7-96CC-C24C-B4AC-80B18BD6A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207F9-2090-954F-ACC5-19DB08229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9CD5D-1783-7A41-83DD-D2B38E78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E01A1-904B-0145-8C75-D7C55450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85960-3992-6A4D-93CA-5A7B6CB5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938CCE0-A1BE-4B0C-C146-706480CD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A6653-07E0-D042-B6D8-1E1F17B4B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57" y="365125"/>
            <a:ext cx="10884243" cy="1325563"/>
          </a:xfrm>
        </p:spPr>
        <p:txBody>
          <a:bodyPr/>
          <a:lstStyle/>
          <a:p>
            <a:r>
              <a:rPr lang="en-US" dirty="0"/>
              <a:t>Click to edit Header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D8F5A-99BC-304B-A9D6-8D0647C5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B20237-02D5-EC4F-B4A7-3E5D16FCABE4}" type="datetimeFigureOut">
              <a:rPr lang="en-US" smtClean="0"/>
              <a:pPr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12D2-E8A8-C34C-8770-EFF68C1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017" y="6356350"/>
            <a:ext cx="39634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8DB6-E848-7046-96EF-DAA3FCC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E1A167-C478-DE45-BE6C-90513E5F473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DE407F-16EC-904D-B605-3DF4BFDA76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9557" y="1882999"/>
            <a:ext cx="10884243" cy="3266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latin typeface="Sofia Pro Medium" panose="020B0000000000000000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0879D98-44AD-B54D-917D-28ED2F0D336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69557" y="2455826"/>
            <a:ext cx="10884243" cy="208312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7D996-159B-0083-AF51-A3229A179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12" name="Imagem 6">
            <a:extLst>
              <a:ext uri="{FF2B5EF4-FFF2-40B4-BE49-F238E27FC236}">
                <a16:creationId xmlns:a16="http://schemas.microsoft.com/office/drawing/2014/main" id="{F792BDDD-08CD-AD4E-1FD6-59B258DB6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77DD-BFF3-A348-AF33-F6CE59BF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0C82F-2373-084D-9529-105551C7B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E5676-E73A-1745-B8DD-A057DE89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1D917-9E4D-1E47-A846-83243542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1D6F-F810-0349-9C6C-911F4627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126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D67133-8C53-0341-87C2-B7771E079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6D77-BD52-124B-8599-E61764D91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40716-A464-3B45-A7E6-5B3FB622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B26E-5DC8-8B4F-9E23-25E8F79B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28DC-7CA4-1F4C-91D0-F26496A0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3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01930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7322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4794982-2BD4-9C57-C7B0-DC848B662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A6653-07E0-D042-B6D8-1E1F17B4B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57" y="2455825"/>
            <a:ext cx="4720281" cy="2573375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big callout text on left side of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D8F5A-99BC-304B-A9D6-8D0647C5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pPr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12D2-E8A8-C34C-8770-EFF68C1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017" y="6356350"/>
            <a:ext cx="396347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8DB6-E848-7046-96EF-DAA3FCC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0879D98-44AD-B54D-917D-28ED2F0D336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40017" y="2455825"/>
            <a:ext cx="5913783" cy="25733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BE803-9ADF-D204-F2B3-29AC4BDAF7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24ADA374-F157-FDA3-2F6F-8081A3F491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4FE30C7-D94D-E77A-5AEB-CF2C8C2EE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A6653-07E0-D042-B6D8-1E1F17B4B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57" y="1173893"/>
            <a:ext cx="3966519" cy="4497858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big callout text on left side of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12D2-E8A8-C34C-8770-EFF68C1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017" y="6356350"/>
            <a:ext cx="396347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8DB6-E848-7046-96EF-DAA3FCC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0879D98-44AD-B54D-917D-28ED2F0D336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40017" y="1173893"/>
            <a:ext cx="5913783" cy="449785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1D888-4172-48E1-788A-F64B526AD605}"/>
              </a:ext>
            </a:extLst>
          </p:cNvPr>
          <p:cNvSpPr txBox="1"/>
          <p:nvPr userDrawn="1"/>
        </p:nvSpPr>
        <p:spPr>
          <a:xfrm>
            <a:off x="4880472" y="-462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3AF0E-C1C2-3CBA-EFEB-4A9A84F151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E164D344-9AB4-6945-758B-AD21FF16A9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EB557D5-CF22-746C-9126-70F0EA6AF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D8F5A-99BC-304B-A9D6-8D0647C5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0237-02D5-EC4F-B4A7-3E5D16FCABE4}" type="datetimeFigureOut">
              <a:rPr lang="en-US" smtClean="0"/>
              <a:pPr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B12D2-E8A8-C34C-8770-EFF68C1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017" y="6356350"/>
            <a:ext cx="396347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18DB6-E848-7046-96EF-DAA3FCC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1A167-C478-DE45-BE6C-90513E5F473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6B0671-9F8C-5A4D-81EE-DB62B3E869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" y="4064000"/>
            <a:ext cx="4250081" cy="1603131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big headline on the left side of the slide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6B4B19-EE47-674F-8E8A-3C1967503F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359400" y="4064000"/>
            <a:ext cx="6234723" cy="1603131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36E01-47AC-89D0-2992-9560910C3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  <p:pic>
        <p:nvPicPr>
          <p:cNvPr id="12" name="Imagem 6">
            <a:extLst>
              <a:ext uri="{FF2B5EF4-FFF2-40B4-BE49-F238E27FC236}">
                <a16:creationId xmlns:a16="http://schemas.microsoft.com/office/drawing/2014/main" id="{EC77D981-C168-BFD0-5F68-B49AF3FC73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0019" y="626024"/>
            <a:ext cx="6013427" cy="534562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headline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564-9D1F-6646-B666-1CC1774669A3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5EFF36C-3B30-D946-BBE8-3DE92B92383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40018" y="1376300"/>
            <a:ext cx="6013428" cy="406320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38CD0-42DE-F843-88A8-0658E5779AC5}"/>
              </a:ext>
            </a:extLst>
          </p:cNvPr>
          <p:cNvSpPr txBox="1"/>
          <p:nvPr userDrawn="1"/>
        </p:nvSpPr>
        <p:spPr>
          <a:xfrm>
            <a:off x="621323" y="-67993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dirty="0">
              <a:latin typeface="Arial" panose="020B0604020202020204" pitchFamily="34" charset="0"/>
            </a:endParaRP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9FDA5BE-F8B1-3B4E-838B-CBBBB8CEB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5092701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Imagem 6">
            <a:extLst>
              <a:ext uri="{FF2B5EF4-FFF2-40B4-BE49-F238E27FC236}">
                <a16:creationId xmlns:a16="http://schemas.microsoft.com/office/drawing/2014/main" id="{6DF0D721-4937-6A29-364B-CA376BB31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5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grass, plant&#10;&#10;Description automatically generated">
            <a:extLst>
              <a:ext uri="{FF2B5EF4-FFF2-40B4-BE49-F238E27FC236}">
                <a16:creationId xmlns:a16="http://schemas.microsoft.com/office/drawing/2014/main" id="{34FAB82E-7F70-2A49-8C66-09624DBD9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62C9977-6BE7-0841-BA63-B30ECD32AC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285" y="4122956"/>
            <a:ext cx="2619430" cy="544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4392" y="2968198"/>
            <a:ext cx="10923216" cy="921604"/>
          </a:xfrm>
        </p:spPr>
        <p:txBody>
          <a:bodyPr anchor="t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Message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38CD0-42DE-F843-88A8-0658E5779AC5}"/>
              </a:ext>
            </a:extLst>
          </p:cNvPr>
          <p:cNvSpPr txBox="1"/>
          <p:nvPr userDrawn="1"/>
        </p:nvSpPr>
        <p:spPr>
          <a:xfrm>
            <a:off x="621323" y="-67993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D5FC-0F02-6F4E-9C86-1CC37B6DAD37}"/>
              </a:ext>
            </a:extLst>
          </p:cNvPr>
          <p:cNvSpPr txBox="1"/>
          <p:nvPr userDrawn="1"/>
        </p:nvSpPr>
        <p:spPr>
          <a:xfrm>
            <a:off x="187569" y="-57443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30434-C011-FE41-A768-532C852369C4}"/>
              </a:ext>
            </a:extLst>
          </p:cNvPr>
          <p:cNvSpPr txBox="1"/>
          <p:nvPr userDrawn="1"/>
        </p:nvSpPr>
        <p:spPr>
          <a:xfrm>
            <a:off x="1652954" y="-457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dirty="0">
              <a:latin typeface="Arial" panose="020B0604020202020204" pitchFamily="34" charset="0"/>
            </a:endParaRPr>
          </a:p>
        </p:txBody>
      </p:sp>
      <p:pic>
        <p:nvPicPr>
          <p:cNvPr id="8" name="Imagem 6">
            <a:extLst>
              <a:ext uri="{FF2B5EF4-FFF2-40B4-BE49-F238E27FC236}">
                <a16:creationId xmlns:a16="http://schemas.microsoft.com/office/drawing/2014/main" id="{D23C18C8-1B67-2349-8241-EBF6B36DBC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8978A-88B9-224E-A7A9-180CE0F7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4917-4DC6-D442-9A4F-175ECB567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65B0-8284-954A-8DDD-1795A6575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261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B20237-02D5-EC4F-B4A7-3E5D16FCABE4}" type="datetimeFigureOut">
              <a:rPr lang="en-US" smtClean="0"/>
              <a:pPr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BE44-DE93-C848-843E-397EB5648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01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919E7-8AEF-674A-A445-B52DFB15F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1522" y="6356350"/>
            <a:ext cx="1315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E1A167-C478-DE45-BE6C-90513E5F4733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m 6">
            <a:extLst>
              <a:ext uri="{FF2B5EF4-FFF2-40B4-BE49-F238E27FC236}">
                <a16:creationId xmlns:a16="http://schemas.microsoft.com/office/drawing/2014/main" id="{43750DF3-94AB-4421-46EB-69E8B07E91B7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0" y="6826135"/>
            <a:ext cx="12192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566DF-8127-8213-C9DB-ECE3A3878966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10311523" y="6398495"/>
            <a:ext cx="1536700" cy="3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1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1" r:id="rId34"/>
    <p:sldLayoutId id="2147483942" r:id="rId35"/>
    <p:sldLayoutId id="2147483943" r:id="rId36"/>
    <p:sldLayoutId id="2147483944" r:id="rId37"/>
    <p:sldLayoutId id="2147483945" r:id="rId38"/>
    <p:sldLayoutId id="2147483946" r:id="rId39"/>
    <p:sldLayoutId id="2147483947" r:id="rId40"/>
    <p:sldLayoutId id="2147483948" r:id="rId41"/>
    <p:sldLayoutId id="2147483951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50000"/>
            </a:schemeClr>
          </a:solidFill>
          <a:latin typeface="Sofia Pro 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50000"/>
            </a:schemeClr>
          </a:solidFill>
          <a:latin typeface="Sofia Pro Medium" panose="020B0000000000000000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Sofia Pro Medium" panose="020B0000000000000000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Sofia Pro Medium" panose="020B0000000000000000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Sofia Pro Medium" panose="020B0000000000000000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Sofia Pro Medium" panose="020B0000000000000000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422A-3599-824E-99E7-440744056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5950" y="2772182"/>
            <a:ext cx="4368801" cy="656818"/>
          </a:xfrm>
        </p:spPr>
        <p:txBody>
          <a:bodyPr/>
          <a:lstStyle/>
          <a:p>
            <a:pPr algn="ctr"/>
            <a:r>
              <a:rPr lang="en-US" sz="7200" dirty="0"/>
              <a:t>Solinftec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2FC70-4BE6-1F47-A0F6-376C58556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5951" y="3861847"/>
            <a:ext cx="4368800" cy="326642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err="1"/>
              <a:t>Integrando</a:t>
            </a:r>
            <a:r>
              <a:rPr lang="en-US" dirty="0"/>
              <a:t> </a:t>
            </a:r>
            <a:r>
              <a:rPr lang="pt-BR" dirty="0"/>
              <a:t>Visão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com OpenCV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ECCE8-8E44-5B4B-9ABA-77646013E5FC}"/>
              </a:ext>
            </a:extLst>
          </p:cNvPr>
          <p:cNvSpPr txBox="1"/>
          <p:nvPr/>
        </p:nvSpPr>
        <p:spPr>
          <a:xfrm>
            <a:off x="-665922" y="844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B5A1-8256-5648-AB61-D1F87D418509}"/>
              </a:ext>
            </a:extLst>
          </p:cNvPr>
          <p:cNvSpPr txBox="1"/>
          <p:nvPr/>
        </p:nvSpPr>
        <p:spPr>
          <a:xfrm>
            <a:off x="-1143000" y="1431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29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0C6502D-545F-0EAB-0E35-09BE99D72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139" y="319713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+mj-lt"/>
              </a:rPr>
              <a:t>Vem ser Solinftec!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A6951AE-E25B-99D6-FC8D-52B80C8BCFE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400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proxima-nova"/>
              </a:rPr>
              <a:t>Fazer parte do time Solinftec é compartilhar experiências de crescimento e contribuir constantemente para soluções da indústria de </a:t>
            </a:r>
            <a:r>
              <a:rPr lang="pt-BR" sz="2400" b="0" i="0" dirty="0" err="1">
                <a:solidFill>
                  <a:srgbClr val="444444"/>
                </a:solidFill>
                <a:effectLst/>
                <a:highlight>
                  <a:srgbClr val="FFFFFF"/>
                </a:highlight>
                <a:latin typeface="proxima-nova"/>
              </a:rPr>
              <a:t>AgTech</a:t>
            </a:r>
            <a:r>
              <a:rPr lang="pt-BR" sz="2400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proxima-nova"/>
              </a:rPr>
              <a:t>. Nós acreditamos na diversidade de talentos e é isso que nos move a cada dia.</a:t>
            </a:r>
            <a:endParaRPr lang="en-US" sz="2200" dirty="0">
              <a:latin typeface="+mn-lt"/>
              <a:cs typeface="+mn-cs"/>
            </a:endParaRPr>
          </a:p>
        </p:txBody>
      </p:sp>
      <p:pic>
        <p:nvPicPr>
          <p:cNvPr id="4098" name="Picture 2" descr="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1560D34E-D57E-F028-BBB7-BE5DCBC6CDB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6956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5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5EEC8-CAFD-9ADF-629D-4F31D8FD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D3188"/>
                </a:solidFill>
              </a:rPr>
              <a:t>Introdução à Visão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52453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6617043" cy="70647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é </a:t>
            </a:r>
            <a:r>
              <a:rPr lang="pt-BR" sz="4000" b="1" dirty="0"/>
              <a:t>Visão</a:t>
            </a:r>
            <a:r>
              <a:rPr lang="pt-BR" b="1" dirty="0"/>
              <a:t> Computacional?</a:t>
            </a:r>
            <a:br>
              <a:rPr lang="pt-BR" b="1" dirty="0"/>
            </a:br>
            <a:endParaRPr lang="pt-BR" b="1" dirty="0"/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D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106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Definição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Visão computacional é um campo interdisciplinar que envolve a aquisição, processamento, análise e entendimento de imagens digitais, e a extração de informações de alto nível a partir do mundo real em forma de dados numéricos.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7346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O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724599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Objetivos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Automação de tarefas visuais que os humanos podem fazer, como reconhecimento de objetos, navegação autônoma, inspeção de qualidade e mais.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50702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E</a:t>
            </a:r>
          </a:p>
        </p:txBody>
      </p:sp>
      <p:sp>
        <p:nvSpPr>
          <p:cNvPr id="15" name="Rectangle 50">
            <a:extLst>
              <a:ext uri="{FF2B5EF4-FFF2-40B4-BE49-F238E27FC236}">
                <a16:creationId xmlns:a16="http://schemas.microsoft.com/office/drawing/2014/main" id="{EF41D314-B7A5-B224-AFB6-8CD4791C8CA9}"/>
              </a:ext>
            </a:extLst>
          </p:cNvPr>
          <p:cNvSpPr/>
          <p:nvPr/>
        </p:nvSpPr>
        <p:spPr>
          <a:xfrm>
            <a:off x="1410306" y="5060199"/>
            <a:ext cx="8263431" cy="158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Exemplos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Reconhecimento Facial: Utilizado em segurança para identificação de pessoas.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Veículos Autônomos: Sistemas de navegação e percepção para carros sem motorista.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Inspeção Industrial: Verificação automatizada de qualidade de produtos em linhas de produção.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Saúde: Diagnóstico assistido por imagem, como na detecção de tumores em radiografias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133" dirty="0"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5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6617043" cy="70647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é </a:t>
            </a:r>
            <a:r>
              <a:rPr lang="pt-BR" sz="4000" b="1" dirty="0"/>
              <a:t>Visão</a:t>
            </a:r>
            <a:r>
              <a:rPr lang="pt-BR" b="1" dirty="0"/>
              <a:t> Computacional?</a:t>
            </a:r>
            <a:br>
              <a:rPr lang="pt-BR" b="1" dirty="0"/>
            </a:br>
            <a:endParaRPr lang="pt-BR" dirty="0"/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D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106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Definição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Visão computacional é um campo interdisciplinar que envolve a aquisição, processamento, análise e entendimento de imagens digitais, e a extração de informações de alto nível a partir do mundo real em forma de dados numéricos.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7346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O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724599"/>
            <a:ext cx="8263431" cy="106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Objetivos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Visão computacional é um campo interdisciplinar que envolve a aquisição, processamento, análise e entendimento de imagens digitais, e a extração de informações de alto nível a partir do mundo real em forma de dados numéricos.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50702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E</a:t>
            </a:r>
          </a:p>
        </p:txBody>
      </p:sp>
      <p:sp>
        <p:nvSpPr>
          <p:cNvPr id="15" name="Rectangle 50">
            <a:extLst>
              <a:ext uri="{FF2B5EF4-FFF2-40B4-BE49-F238E27FC236}">
                <a16:creationId xmlns:a16="http://schemas.microsoft.com/office/drawing/2014/main" id="{EF41D314-B7A5-B224-AFB6-8CD4791C8CA9}"/>
              </a:ext>
            </a:extLst>
          </p:cNvPr>
          <p:cNvSpPr/>
          <p:nvPr/>
        </p:nvSpPr>
        <p:spPr>
          <a:xfrm>
            <a:off x="1410306" y="5060199"/>
            <a:ext cx="8263431" cy="158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Exemplos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Reconhecimento Facial: Utilizado em segurança para identificação de pessoas.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Veículos Autônomos: Sistemas de navegação e percepção para carros sem motorista.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Inspeção Industrial: Verificação automatizada de qualidade de produtos em linhas de produção.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Saúde: Diagnóstico assistido por imagem, como na detecção de tumores em radiografias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133" dirty="0">
              <a:latin typeface="Sofia Pro Medium" panose="020B0000000000000000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885F31-87B6-8193-243C-C224B506F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50">
            <a:extLst>
              <a:ext uri="{FF2B5EF4-FFF2-40B4-BE49-F238E27FC236}">
                <a16:creationId xmlns:a16="http://schemas.microsoft.com/office/drawing/2014/main" id="{9D4AADF2-A33C-9828-8F30-FD7FC799939D}"/>
              </a:ext>
            </a:extLst>
          </p:cNvPr>
          <p:cNvSpPr/>
          <p:nvPr/>
        </p:nvSpPr>
        <p:spPr>
          <a:xfrm>
            <a:off x="1410306" y="5070236"/>
            <a:ext cx="8263431" cy="158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Exemplos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highlight>
                  <a:srgbClr val="FFC000"/>
                </a:highlight>
                <a:latin typeface="Sofia Pro Light" pitchFamily="2" charset="77"/>
              </a:rPr>
              <a:t>Reconhecimento Facial: Utilizado em segurança para identificação de pessoas.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 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highlight>
                  <a:srgbClr val="FFC000"/>
                </a:highlight>
                <a:latin typeface="Sofia Pro Light" pitchFamily="2" charset="77"/>
              </a:rPr>
              <a:t>Inspeção Industrial: Verificação automatizada de qualidade de produtos em linhas de produção.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pt-BR" sz="1467" dirty="0">
                <a:latin typeface="Sofia Pro Light" pitchFamily="2" charset="77"/>
              </a:rPr>
              <a:t> 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133" dirty="0"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6617043" cy="706475"/>
          </a:xfrm>
        </p:spPr>
        <p:txBody>
          <a:bodyPr>
            <a:normAutofit/>
          </a:bodyPr>
          <a:lstStyle/>
          <a:p>
            <a:r>
              <a:rPr lang="pt-BR" b="1" dirty="0"/>
              <a:t>História e Evolução</a:t>
            </a:r>
            <a:endParaRPr lang="pt-BR" dirty="0"/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Anos 1960-1980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Primeiros algoritmos para processamento de imagens, desenvolvimento de técnicas básicas de filtragem e detecção de bordas.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79660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Anos 1990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Avanços significativos em segmentação de imagens, reconhecimento de padrões e detecção de objetos.</a:t>
            </a:r>
          </a:p>
        </p:txBody>
      </p:sp>
      <p:sp>
        <p:nvSpPr>
          <p:cNvPr id="15" name="Rectangle 50">
            <a:extLst>
              <a:ext uri="{FF2B5EF4-FFF2-40B4-BE49-F238E27FC236}">
                <a16:creationId xmlns:a16="http://schemas.microsoft.com/office/drawing/2014/main" id="{EF41D314-B7A5-B224-AFB6-8CD4791C8CA9}"/>
              </a:ext>
            </a:extLst>
          </p:cNvPr>
          <p:cNvSpPr/>
          <p:nvPr/>
        </p:nvSpPr>
        <p:spPr>
          <a:xfrm>
            <a:off x="1410306" y="4389694"/>
            <a:ext cx="8263431" cy="99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Anos 2000-presente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A introdução de aprendizado profundo (</a:t>
            </a:r>
            <a:r>
              <a:rPr lang="pt-BR" sz="1467" dirty="0" err="1">
                <a:latin typeface="Sofia Pro Light" pitchFamily="2" charset="77"/>
              </a:rPr>
              <a:t>deep</a:t>
            </a:r>
            <a:r>
              <a:rPr lang="pt-BR" sz="1467" dirty="0">
                <a:latin typeface="Sofia Pro Light" pitchFamily="2" charset="77"/>
              </a:rPr>
              <a:t> learning) e redes neurais </a:t>
            </a:r>
            <a:r>
              <a:rPr lang="pt-BR" sz="1467" dirty="0" err="1">
                <a:latin typeface="Sofia Pro Light" pitchFamily="2" charset="77"/>
              </a:rPr>
              <a:t>convolucionais</a:t>
            </a:r>
            <a:r>
              <a:rPr lang="pt-BR" sz="1467" dirty="0">
                <a:latin typeface="Sofia Pro Light" pitchFamily="2" charset="77"/>
              </a:rPr>
              <a:t> (</a:t>
            </a:r>
            <a:r>
              <a:rPr lang="pt-BR" sz="1467" dirty="0" err="1">
                <a:latin typeface="Sofia Pro Light" pitchFamily="2" charset="77"/>
              </a:rPr>
              <a:t>CNNs</a:t>
            </a:r>
            <a:r>
              <a:rPr lang="pt-BR" sz="1467" dirty="0">
                <a:latin typeface="Sofia Pro Light" pitchFamily="2" charset="77"/>
              </a:rPr>
              <a:t>) revolucionou a visão computacional, aumentando significativamente a precisão e a eficiência dos sistemas de visão.</a:t>
            </a:r>
          </a:p>
        </p:txBody>
      </p:sp>
    </p:spTree>
    <p:extLst>
      <p:ext uri="{BB962C8B-B14F-4D97-AF65-F5344CB8AC3E}">
        <p14:creationId xmlns:p14="http://schemas.microsoft.com/office/powerpoint/2010/main" val="36315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Conceitos Básicos de Visão Computacional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P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Pixels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Cada imagem é composta por uma matriz de pixels, onde cada pixel possui valores que representam cor ou intensidade. Em imagens RGB, cada pixel tem três valores (vermelho, verde, azul).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R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Resolução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Refere-se à quantidade de detalhes que uma imagem contém. Alta resolução significa mais pixels e mais detalhes.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P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Profundidade de Cor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O número de bits usados para representar a cor de um único pixel. Por exemplo, uma profundidade de cor de 24 bits usa 8 bits para cada canal de cor em uma imagem RGB, totalizando 16.777.216 cores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15962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Espaços de Cor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R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RGB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Utilizado na maioria das câmeras digitais e monitores. Cada cor é composta por valores de vermelho, verde e azul.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G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 err="1">
                <a:latin typeface="Sofia Pro Medium" panose="020B0000000000000000" pitchFamily="34" charset="0"/>
              </a:rPr>
              <a:t>Grayscale</a:t>
            </a:r>
            <a:endParaRPr lang="pt-BR" sz="2133" dirty="0">
              <a:latin typeface="Sofia Pro Medium" panose="020B0000000000000000" pitchFamily="34" charset="0"/>
            </a:endParaRPr>
          </a:p>
          <a:p>
            <a:pPr algn="just"/>
            <a:r>
              <a:rPr lang="pt-BR" sz="1467" dirty="0">
                <a:latin typeface="Sofia Pro Light" pitchFamily="2" charset="77"/>
              </a:rPr>
              <a:t>Representa a imagem em tons de cinza, útil para simplificação e redução de dados para processamento.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H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HSV (</a:t>
            </a:r>
            <a:r>
              <a:rPr lang="pt-BR" sz="2133" dirty="0" err="1">
                <a:latin typeface="Sofia Pro Medium" panose="020B0000000000000000" pitchFamily="34" charset="0"/>
              </a:rPr>
              <a:t>Hue</a:t>
            </a:r>
            <a:r>
              <a:rPr lang="pt-BR" sz="2133" dirty="0">
                <a:latin typeface="Sofia Pro Medium" panose="020B0000000000000000" pitchFamily="34" charset="0"/>
              </a:rPr>
              <a:t>, </a:t>
            </a:r>
            <a:r>
              <a:rPr lang="pt-BR" sz="2133" dirty="0" err="1">
                <a:latin typeface="Sofia Pro Medium" panose="020B0000000000000000" pitchFamily="34" charset="0"/>
              </a:rPr>
              <a:t>Saturation</a:t>
            </a:r>
            <a:r>
              <a:rPr lang="pt-BR" sz="2133" dirty="0">
                <a:latin typeface="Sofia Pro Medium" panose="020B0000000000000000" pitchFamily="34" charset="0"/>
              </a:rPr>
              <a:t>, </a:t>
            </a:r>
            <a:r>
              <a:rPr lang="pt-BR" sz="2133" dirty="0" err="1">
                <a:latin typeface="Sofia Pro Medium" panose="020B0000000000000000" pitchFamily="34" charset="0"/>
              </a:rPr>
              <a:t>Value</a:t>
            </a:r>
            <a:r>
              <a:rPr lang="pt-BR" sz="2133" dirty="0">
                <a:latin typeface="Sofia Pro Medium" panose="020B0000000000000000" pitchFamily="34" charset="0"/>
              </a:rPr>
              <a:t>)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Modelo de cor que separa a informação de cor (matiz) da intensidade (valor), facilitando a segmentação de cores.</a:t>
            </a:r>
          </a:p>
        </p:txBody>
      </p:sp>
    </p:spTree>
    <p:extLst>
      <p:ext uri="{BB962C8B-B14F-4D97-AF65-F5344CB8AC3E}">
        <p14:creationId xmlns:p14="http://schemas.microsoft.com/office/powerpoint/2010/main" val="59963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Transformações Geométricas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R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Rotação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Girar a imagem em um determinado ângulo. Útil para alinhar imagens ou corrigir a orientação.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T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Translação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Deslocar a imagem horizontal ou verticalmente. Usado para ajustar o posicionamento de imagens.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E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Escalonamento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Redimensionar a imagem. Pode ser útil para normalizar o tamanho das imagens para um modelo.</a:t>
            </a:r>
          </a:p>
        </p:txBody>
      </p:sp>
    </p:spTree>
    <p:extLst>
      <p:ext uri="{BB962C8B-B14F-4D97-AF65-F5344CB8AC3E}">
        <p14:creationId xmlns:p14="http://schemas.microsoft.com/office/powerpoint/2010/main" val="1820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Filtros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R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Blur (Desfocagem)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Suaviza a imagem para reduzir ruído e detalhes finos.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T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Edge </a:t>
            </a:r>
            <a:r>
              <a:rPr lang="pt-BR" sz="2133" dirty="0" err="1">
                <a:latin typeface="Sofia Pro Medium" panose="020B0000000000000000" pitchFamily="34" charset="0"/>
              </a:rPr>
              <a:t>Detection</a:t>
            </a:r>
            <a:r>
              <a:rPr lang="pt-BR" sz="2133" dirty="0">
                <a:latin typeface="Sofia Pro Medium" panose="020B0000000000000000" pitchFamily="34" charset="0"/>
              </a:rPr>
              <a:t> (Detecção de Bordas)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Destaca os contornos dos objetos na imagem. Técnicas comuns incluem operadores Sobel e </a:t>
            </a:r>
            <a:r>
              <a:rPr lang="pt-BR" sz="1467" dirty="0" err="1">
                <a:latin typeface="Sofia Pro Light" pitchFamily="2" charset="77"/>
              </a:rPr>
              <a:t>Canny</a:t>
            </a:r>
            <a:r>
              <a:rPr lang="pt-BR" sz="1467" dirty="0">
                <a:latin typeface="Sofia Pro Light" pitchFamily="2" charset="77"/>
              </a:rPr>
              <a:t>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E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 err="1">
                <a:latin typeface="Sofia Pro Medium" panose="020B0000000000000000" pitchFamily="34" charset="0"/>
              </a:rPr>
              <a:t>Sharpening</a:t>
            </a:r>
            <a:r>
              <a:rPr lang="pt-BR" sz="2133" dirty="0">
                <a:latin typeface="Sofia Pro Medium" panose="020B0000000000000000" pitchFamily="34" charset="0"/>
              </a:rPr>
              <a:t> (Aperfeiçoamento)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Realça os detalhes na imagem, tornando as bordas mais definidas.</a:t>
            </a:r>
          </a:p>
        </p:txBody>
      </p:sp>
    </p:spTree>
    <p:extLst>
      <p:ext uri="{BB962C8B-B14F-4D97-AF65-F5344CB8AC3E}">
        <p14:creationId xmlns:p14="http://schemas.microsoft.com/office/powerpoint/2010/main" val="176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Detecção de Bordas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S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8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Operador de Sobel</a:t>
            </a:r>
          </a:p>
          <a:p>
            <a:pPr algn="just"/>
            <a:r>
              <a:rPr lang="pt-BR" sz="1467" dirty="0">
                <a:latin typeface="Sofia Pro Light" pitchFamily="2" charset="77"/>
              </a:rPr>
              <a:t>Usa derivadas para calcular a intensidade do gradiente em uma imagem, destacando as bordas horizontais e verticais.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C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Operador de </a:t>
            </a:r>
            <a:r>
              <a:rPr lang="pt-BR" sz="2133" dirty="0" err="1">
                <a:latin typeface="Sofia Pro Medium" panose="020B0000000000000000" pitchFamily="34" charset="0"/>
              </a:rPr>
              <a:t>Canny</a:t>
            </a:r>
            <a:endParaRPr lang="pt-BR" sz="2133" dirty="0">
              <a:latin typeface="Sofia Pro Medium" panose="020B0000000000000000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Algoritmo de detecção de bordas mais complexo que inclui etapas de suavização, cálculo de gradiente, supressão de não-máximos e histerese para detectar bordas com maior precisão.</a:t>
            </a:r>
          </a:p>
        </p:txBody>
      </p:sp>
    </p:spTree>
    <p:extLst>
      <p:ext uri="{BB962C8B-B14F-4D97-AF65-F5344CB8AC3E}">
        <p14:creationId xmlns:p14="http://schemas.microsoft.com/office/powerpoint/2010/main" val="3998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97B9D-7BAA-A745-8D98-629293B712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9556" y="2330868"/>
            <a:ext cx="7994505" cy="3381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Graduado em Engenharia 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Pós-Graduado em Engenharia de Segurança do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MBA em Gestão de Projetos e Metodologias Ágeis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 anos de experiência na Solinftec como Desenvolvedor de Soluções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3 anos de experiência em robótica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3E09-D58F-A94B-90C0-CC0305E2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sou eu?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F050B-4125-4248-9939-F3441C797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55" y="1610495"/>
            <a:ext cx="7994505" cy="326642"/>
          </a:xfrm>
        </p:spPr>
        <p:txBody>
          <a:bodyPr>
            <a:noAutofit/>
          </a:bodyPr>
          <a:lstStyle/>
          <a:p>
            <a:r>
              <a:rPr lang="pt-BR" sz="2400" b="1" dirty="0"/>
              <a:t>Felipe Bertelli dos Santos</a:t>
            </a:r>
            <a:endParaRPr lang="pt-BR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977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5EEC8-CAFD-9ADF-629D-4F31D8FD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777" y="32922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Introdução ao </a:t>
            </a:r>
            <a:r>
              <a:rPr lang="pt-BR" dirty="0" err="1">
                <a:solidFill>
                  <a:schemeClr val="bg1"/>
                </a:solidFill>
              </a:rPr>
              <a:t>OpenCV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Picture 46" descr="OpenCV - Wikipedia">
            <a:extLst>
              <a:ext uri="{FF2B5EF4-FFF2-40B4-BE49-F238E27FC236}">
                <a16:creationId xmlns:a16="http://schemas.microsoft.com/office/drawing/2014/main" id="{24DB8CF4-7A29-C653-EB26-EEEDA2EF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41" y="1478056"/>
            <a:ext cx="945098" cy="116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0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O que é </a:t>
            </a:r>
            <a:r>
              <a:rPr lang="pt-BR" b="1" dirty="0" err="1"/>
              <a:t>OpenCV</a:t>
            </a:r>
            <a:r>
              <a:rPr lang="pt-BR" b="1" dirty="0"/>
              <a:t>?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D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Definição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Open </a:t>
            </a:r>
            <a:r>
              <a:rPr lang="pt-BR" sz="1467" dirty="0" err="1">
                <a:latin typeface="Sofia Pro Light" pitchFamily="2" charset="77"/>
              </a:rPr>
              <a:t>Source</a:t>
            </a:r>
            <a:r>
              <a:rPr lang="pt-BR" sz="1467" dirty="0">
                <a:latin typeface="Sofia Pro Light" pitchFamily="2" charset="77"/>
              </a:rPr>
              <a:t> Computer Vision Library (</a:t>
            </a:r>
            <a:r>
              <a:rPr lang="pt-BR" sz="1467" dirty="0" err="1">
                <a:latin typeface="Sofia Pro Light" pitchFamily="2" charset="77"/>
              </a:rPr>
              <a:t>OpenCV</a:t>
            </a:r>
            <a:r>
              <a:rPr lang="pt-BR" sz="1467" dirty="0">
                <a:latin typeface="Sofia Pro Light" pitchFamily="2" charset="77"/>
              </a:rPr>
              <a:t>) é uma biblioteca de código aberto que fornece mais de 2500 algoritmos otimizados para visão computacional e aprendizado de máquina.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H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História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Desenvolvida pela Intel em 1999, tornou-se open </a:t>
            </a:r>
            <a:r>
              <a:rPr lang="pt-BR" sz="1467" dirty="0" err="1">
                <a:latin typeface="Sofia Pro Light" pitchFamily="2" charset="77"/>
              </a:rPr>
              <a:t>source</a:t>
            </a:r>
            <a:r>
              <a:rPr lang="pt-BR" sz="1467" dirty="0">
                <a:latin typeface="Sofia Pro Light" pitchFamily="2" charset="77"/>
              </a:rPr>
              <a:t> em 2000. Atualmente, é mantida por uma grande comunidade e usada em uma ampla gama de aplicações industriais e acadêmicas.</a:t>
            </a:r>
          </a:p>
        </p:txBody>
      </p:sp>
    </p:spTree>
    <p:extLst>
      <p:ext uri="{BB962C8B-B14F-4D97-AF65-F5344CB8AC3E}">
        <p14:creationId xmlns:p14="http://schemas.microsoft.com/office/powerpoint/2010/main" val="3320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Principais Características e Vantagens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F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Ampla Gama de Funções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Inclui algoritmos para processamento de imagem, análise de vídeo, aprendizado de máquina e computação gráfica.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M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Multiplataforma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Suporta diversas linguagens de programação (Python, C++, Java) e pode ser executada em diferentes sistemas operacionais (Windows, Linux, </a:t>
            </a:r>
            <a:r>
              <a:rPr lang="pt-BR" sz="1467" dirty="0" err="1">
                <a:latin typeface="Sofia Pro Light" pitchFamily="2" charset="77"/>
              </a:rPr>
              <a:t>macOS</a:t>
            </a:r>
            <a:r>
              <a:rPr lang="pt-BR" sz="1467" dirty="0">
                <a:latin typeface="Sofia Pro Light" pitchFamily="2" charset="77"/>
              </a:rPr>
              <a:t>, Android e IOS).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D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Documentação e Comunidade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Extensa documentação e uma comunidade ativa que contribui com tutoriais, fóruns e exemplos de uso.</a:t>
            </a:r>
          </a:p>
        </p:txBody>
      </p:sp>
    </p:spTree>
    <p:extLst>
      <p:ext uri="{BB962C8B-B14F-4D97-AF65-F5344CB8AC3E}">
        <p14:creationId xmlns:p14="http://schemas.microsoft.com/office/powerpoint/2010/main" val="366453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82304C9B-F8BE-4CF0-FAA5-07D01638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Detecção e Reconhecimento Facial com </a:t>
            </a:r>
            <a:r>
              <a:rPr lang="pt-BR" dirty="0" err="1"/>
              <a:t>OpenCV</a:t>
            </a:r>
            <a:endParaRPr lang="pt-BR" dirty="0"/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36CB93A1-8684-C333-1FB5-6B36557E1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Detecção ≠ Reconhecimento</a:t>
            </a:r>
          </a:p>
        </p:txBody>
      </p:sp>
    </p:spTree>
    <p:extLst>
      <p:ext uri="{BB962C8B-B14F-4D97-AF65-F5344CB8AC3E}">
        <p14:creationId xmlns:p14="http://schemas.microsoft.com/office/powerpoint/2010/main" val="3122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Detecção de Faces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C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Classificador Haar </a:t>
            </a:r>
            <a:r>
              <a:rPr lang="pt-BR" sz="2133" dirty="0" err="1">
                <a:latin typeface="Sofia Pro Medium" panose="020B0000000000000000" pitchFamily="34" charset="0"/>
              </a:rPr>
              <a:t>Cascade</a:t>
            </a:r>
            <a:endParaRPr lang="pt-BR" sz="2133" dirty="0">
              <a:latin typeface="Sofia Pro Medium" panose="020B0000000000000000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Desenvolvido por Paul Viola e Michael Jones, usa características baseadas em retângulos simples combinados em uma estrutura em cascata para detecção eficiente.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F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Funcionamento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O classificador é treinado com milhares de imagens positivas (contendo faces) e negativas (sem faces), aprendendo a reconhecer padrões de faces.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U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61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Uso em Aplicações 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Exemplos práticos, como em câmeras de segurança, onde é necessário detectar rostos em tempo real.</a:t>
            </a:r>
          </a:p>
        </p:txBody>
      </p:sp>
      <p:pic>
        <p:nvPicPr>
          <p:cNvPr id="9218" name="Picture 2" descr="Face Detection using Haar Cascades. | Download Scientific Diagram">
            <a:extLst>
              <a:ext uri="{FF2B5EF4-FFF2-40B4-BE49-F238E27FC236}">
                <a16:creationId xmlns:a16="http://schemas.microsoft.com/office/drawing/2014/main" id="{4A2B11CE-0382-52C0-0CC4-4D490197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504" y="5049471"/>
            <a:ext cx="1380741" cy="168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penCV: Cascade Classifier Training">
            <a:extLst>
              <a:ext uri="{FF2B5EF4-FFF2-40B4-BE49-F238E27FC236}">
                <a16:creationId xmlns:a16="http://schemas.microsoft.com/office/drawing/2014/main" id="{D355E1C1-31D8-6210-E189-907B4616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45" y="5142646"/>
            <a:ext cx="3159858" cy="15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Bios / Teams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4513E3-D8CD-D29D-A4BA-C6C6E10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07" y="1385991"/>
            <a:ext cx="7509080" cy="706475"/>
          </a:xfrm>
        </p:spPr>
        <p:txBody>
          <a:bodyPr>
            <a:normAutofit/>
          </a:bodyPr>
          <a:lstStyle/>
          <a:p>
            <a:r>
              <a:rPr lang="pt-BR" b="1" dirty="0"/>
              <a:t>Reconhecimento de Faces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616E9FC5-E4DE-FD3F-2C22-E069B078820E}"/>
              </a:ext>
            </a:extLst>
          </p:cNvPr>
          <p:cNvSpPr/>
          <p:nvPr/>
        </p:nvSpPr>
        <p:spPr>
          <a:xfrm>
            <a:off x="469557" y="2399036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C</a:t>
            </a:r>
          </a:p>
        </p:txBody>
      </p:sp>
      <p:sp>
        <p:nvSpPr>
          <p:cNvPr id="9" name="Rectangle 50">
            <a:extLst>
              <a:ext uri="{FF2B5EF4-FFF2-40B4-BE49-F238E27FC236}">
                <a16:creationId xmlns:a16="http://schemas.microsoft.com/office/drawing/2014/main" id="{C827637E-969E-3A6F-F584-054AF7A771C7}"/>
              </a:ext>
            </a:extLst>
          </p:cNvPr>
          <p:cNvSpPr/>
          <p:nvPr/>
        </p:nvSpPr>
        <p:spPr>
          <a:xfrm>
            <a:off x="1410306" y="2388999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Conceito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Diferente da detecção, o reconhecimento facial identifica ou verifica a identidade de uma pessoa comparando características faciais com um banco de dados de rostos conhecidos.</a:t>
            </a:r>
          </a:p>
        </p:txBody>
      </p:sp>
      <p:sp>
        <p:nvSpPr>
          <p:cNvPr id="12" name="Oval 35">
            <a:extLst>
              <a:ext uri="{FF2B5EF4-FFF2-40B4-BE49-F238E27FC236}">
                <a16:creationId xmlns:a16="http://schemas.microsoft.com/office/drawing/2014/main" id="{A8E96891-14EE-CC05-D1BE-591AD52DD506}"/>
              </a:ext>
            </a:extLst>
          </p:cNvPr>
          <p:cNvSpPr/>
          <p:nvPr/>
        </p:nvSpPr>
        <p:spPr>
          <a:xfrm>
            <a:off x="469557" y="3439037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A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2BF50A33-BD23-9A41-E05D-92364DDA1FCA}"/>
              </a:ext>
            </a:extLst>
          </p:cNvPr>
          <p:cNvSpPr/>
          <p:nvPr/>
        </p:nvSpPr>
        <p:spPr>
          <a:xfrm>
            <a:off x="1410306" y="3429000"/>
            <a:ext cx="8263431" cy="79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Funcionamento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LBPH (Local </a:t>
            </a:r>
            <a:r>
              <a:rPr lang="pt-BR" sz="1467" dirty="0" err="1">
                <a:latin typeface="Sofia Pro Light" pitchFamily="2" charset="77"/>
              </a:rPr>
              <a:t>Binary</a:t>
            </a:r>
            <a:r>
              <a:rPr lang="pt-BR" sz="1467" dirty="0">
                <a:latin typeface="Sofia Pro Light" pitchFamily="2" charset="77"/>
              </a:rPr>
              <a:t> </a:t>
            </a:r>
            <a:r>
              <a:rPr lang="pt-BR" sz="1467" dirty="0" err="1">
                <a:latin typeface="Sofia Pro Light" pitchFamily="2" charset="77"/>
              </a:rPr>
              <a:t>Patterns</a:t>
            </a:r>
            <a:r>
              <a:rPr lang="pt-BR" sz="1467" dirty="0">
                <a:latin typeface="Sofia Pro Light" pitchFamily="2" charset="77"/>
              </a:rPr>
              <a:t> </a:t>
            </a:r>
            <a:r>
              <a:rPr lang="pt-BR" sz="1467" dirty="0" err="1">
                <a:latin typeface="Sofia Pro Light" pitchFamily="2" charset="77"/>
              </a:rPr>
              <a:t>Histograms</a:t>
            </a:r>
            <a:r>
              <a:rPr lang="pt-BR" sz="1467" dirty="0">
                <a:latin typeface="Sofia Pro Light" pitchFamily="2" charset="77"/>
              </a:rPr>
              <a:t>), que usa padrões de texturas locais para criar uma representação única do rosto.</a:t>
            </a:r>
          </a:p>
        </p:txBody>
      </p:sp>
      <p:sp>
        <p:nvSpPr>
          <p:cNvPr id="14" name="Oval 35">
            <a:extLst>
              <a:ext uri="{FF2B5EF4-FFF2-40B4-BE49-F238E27FC236}">
                <a16:creationId xmlns:a16="http://schemas.microsoft.com/office/drawing/2014/main" id="{E00D88B0-3115-1AF2-0971-5AA3B07F8E04}"/>
              </a:ext>
            </a:extLst>
          </p:cNvPr>
          <p:cNvSpPr/>
          <p:nvPr/>
        </p:nvSpPr>
        <p:spPr>
          <a:xfrm>
            <a:off x="469557" y="4520974"/>
            <a:ext cx="787296" cy="787296"/>
          </a:xfrm>
          <a:prstGeom prst="ellipse">
            <a:avLst/>
          </a:prstGeom>
          <a:solidFill>
            <a:schemeClr val="bg2">
              <a:alpha val="20000"/>
            </a:schemeClr>
          </a:solidFill>
          <a:ln w="190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ofia Pro Medium" panose="020B0000000000000000" pitchFamily="34" charset="0"/>
              </a:rPr>
              <a:t>U</a:t>
            </a:r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EF257EBF-FC9E-9A63-04A3-57500C44AEBE}"/>
              </a:ext>
            </a:extLst>
          </p:cNvPr>
          <p:cNvSpPr/>
          <p:nvPr/>
        </p:nvSpPr>
        <p:spPr>
          <a:xfrm>
            <a:off x="1410305" y="4521712"/>
            <a:ext cx="826343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133" dirty="0">
                <a:latin typeface="Sofia Pro Medium" panose="020B0000000000000000" pitchFamily="34" charset="0"/>
              </a:rPr>
              <a:t>Uso em Aplicações </a:t>
            </a:r>
          </a:p>
          <a:p>
            <a:pPr algn="just">
              <a:lnSpc>
                <a:spcPct val="90000"/>
              </a:lnSpc>
            </a:pPr>
            <a:r>
              <a:rPr lang="pt-BR" sz="1467" dirty="0">
                <a:latin typeface="Sofia Pro Light" pitchFamily="2" charset="77"/>
              </a:rPr>
              <a:t>Sistemas de autenticação em smartphones, controle de acesso em prédios.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07392B13-B903-1541-53F8-D779CA54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47" y="5271346"/>
            <a:ext cx="5735706" cy="14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928" y="2749859"/>
            <a:ext cx="633670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Bios / Teams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07392B13-B903-1541-53F8-D779CA54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83" y="133163"/>
            <a:ext cx="7784205" cy="19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28ADC-5A6D-3F3F-7CC2-CEB121BB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15" y="2207742"/>
            <a:ext cx="9611340" cy="37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CB982-C16F-5E9A-B7B3-8C52C6A8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DISCUSSÃO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3C57EC-60E1-6477-646F-844C80132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Aplicações Reais e Tendências Futuras</a:t>
            </a:r>
          </a:p>
        </p:txBody>
      </p:sp>
    </p:spTree>
    <p:extLst>
      <p:ext uri="{BB962C8B-B14F-4D97-AF65-F5344CB8AC3E}">
        <p14:creationId xmlns:p14="http://schemas.microsoft.com/office/powerpoint/2010/main" val="3020416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01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CB982-C16F-5E9A-B7B3-8C52C6A8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8000" dirty="0"/>
              <a:t>Obrigado!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F6DAE60-402D-77BB-7ED1-A0EDD656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55" y="39677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A92288A2-5FB0-4E07-D123-F91B6689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55" y="453316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F1E6FA55-09D0-32DE-5983-23DC12DD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44" y="39677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D7C555E6-DDB2-6CFE-CC3D-45209274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44" y="453189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9A20C8-893C-88B5-B5D8-D58E28F4E46C}"/>
              </a:ext>
            </a:extLst>
          </p:cNvPr>
          <p:cNvSpPr txBox="1"/>
          <p:nvPr/>
        </p:nvSpPr>
        <p:spPr>
          <a:xfrm>
            <a:off x="3567355" y="3993815"/>
            <a:ext cx="3480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https://www.linkedin.com/in/felipe-bertelli/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113105-54E7-01F1-20C9-58C1CE9B72B0}"/>
              </a:ext>
            </a:extLst>
          </p:cNvPr>
          <p:cNvSpPr txBox="1"/>
          <p:nvPr/>
        </p:nvSpPr>
        <p:spPr>
          <a:xfrm>
            <a:off x="3567355" y="4558630"/>
            <a:ext cx="1334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@felipebertelli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C1A8AF-4684-8685-5A17-CA7184778768}"/>
              </a:ext>
            </a:extLst>
          </p:cNvPr>
          <p:cNvSpPr txBox="1"/>
          <p:nvPr/>
        </p:nvSpPr>
        <p:spPr>
          <a:xfrm>
            <a:off x="7767444" y="3993815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(11) 97112-7260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8C855AB-2176-0C81-718E-EBDF67866BFB}"/>
              </a:ext>
            </a:extLst>
          </p:cNvPr>
          <p:cNvSpPr txBox="1"/>
          <p:nvPr/>
        </p:nvSpPr>
        <p:spPr>
          <a:xfrm>
            <a:off x="7767444" y="4558002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felipe.bertelli@solinftec.com</a:t>
            </a:r>
          </a:p>
        </p:txBody>
      </p:sp>
      <p:pic>
        <p:nvPicPr>
          <p:cNvPr id="21514" name="Picture 10">
            <a:extLst>
              <a:ext uri="{FF2B5EF4-FFF2-40B4-BE49-F238E27FC236}">
                <a16:creationId xmlns:a16="http://schemas.microsoft.com/office/drawing/2014/main" id="{0F1EA31E-4712-18F3-D864-0BD43243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55" y="50973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93E0D8-68C1-0712-3751-4C603BEEE045}"/>
              </a:ext>
            </a:extLst>
          </p:cNvPr>
          <p:cNvSpPr txBox="1"/>
          <p:nvPr/>
        </p:nvSpPr>
        <p:spPr>
          <a:xfrm>
            <a:off x="3567355" y="5123443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/>
              <a:t>fsbertelli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11931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9F1E-0266-854E-90D6-11ADC151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SOLINFTEC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8F9E0-5EC9-B342-B84C-DC0FD9851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Com tecnologia, estamos mudando a maneira como os alimentos são produzidos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4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1AFCAF3B-0A86-2D95-AB24-473D5962E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26537"/>
            <a:ext cx="9144000" cy="4204926"/>
          </a:xfrm>
        </p:spPr>
        <p:txBody>
          <a:bodyPr>
            <a:noAutofit/>
          </a:bodyPr>
          <a:lstStyle/>
          <a:p>
            <a:pPr algn="just"/>
            <a:r>
              <a:rPr lang="pt-BR" dirty="0"/>
              <a:t>Somos uma empresa brasileira, líder global em IA e SaaS (software como serviço) para o agronegócio, fundada em 2007 por um grupo de engenheiros de automação de Cuba.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Estamos rapidamente expandindo nossas operações de forma global e, hoje, administramos em tempo real mais de 12 milhões de hectares no Brasil, Estados Unidos, Canadá e em países da América Latina. Ao todo, operamos em mais de 11 países espalhados pelo globo terrestre.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Monitoramos mais de 90% das lavouras de cana no país, além do mercado de grãos, fibra e culturas perenes, como citros, café e florestal.</a:t>
            </a:r>
          </a:p>
        </p:txBody>
      </p:sp>
    </p:spTree>
    <p:extLst>
      <p:ext uri="{BB962C8B-B14F-4D97-AF65-F5344CB8AC3E}">
        <p14:creationId xmlns:p14="http://schemas.microsoft.com/office/powerpoint/2010/main" val="229468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3EEB8ED6-9142-4A11-B029-18DDE98C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72FF03B-2121-EE70-B010-A8A5AB352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6"/>
            <a:ext cx="10515600" cy="1288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latin typeface="+mj-lt"/>
              </a:rPr>
              <a:t>ONDE ESTAMOS SEDIADOS</a:t>
            </a:r>
            <a:br>
              <a:rPr lang="en-US" sz="4000" dirty="0">
                <a:latin typeface="+mj-lt"/>
              </a:rPr>
            </a:br>
            <a:endParaRPr lang="en-US" sz="4000" dirty="0">
              <a:latin typeface="+mj-lt"/>
            </a:endParaRPr>
          </a:p>
        </p:txBody>
      </p:sp>
      <p:pic>
        <p:nvPicPr>
          <p:cNvPr id="3076" name="Picture 4" descr="Mapa&#10;&#10;Descrição gerada automaticamente">
            <a:extLst>
              <a:ext uri="{FF2B5EF4-FFF2-40B4-BE49-F238E27FC236}">
                <a16:creationId xmlns:a16="http://schemas.microsoft.com/office/drawing/2014/main" id="{19F9E963-CB18-B64D-C8D5-F83DD7B1C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 b="3"/>
          <a:stretch/>
        </p:blipFill>
        <p:spPr bwMode="auto">
          <a:xfrm>
            <a:off x="838200" y="1653910"/>
            <a:ext cx="6151651" cy="43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5062174-3AEF-5F2A-D96F-E8FA5ECA737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552944" y="1825625"/>
            <a:ext cx="3800856" cy="430346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l" fontAlgn="base"/>
            <a:r>
              <a:rPr lang="pt-BR" sz="2000" b="1" i="0" dirty="0">
                <a:solidFill>
                  <a:srgbClr val="222222"/>
                </a:solidFill>
                <a:effectLst/>
                <a:latin typeface="sofia-pro"/>
              </a:rPr>
              <a:t>Brasil</a:t>
            </a:r>
          </a:p>
          <a:p>
            <a:pPr algn="l" fontAlgn="base"/>
            <a:r>
              <a:rPr lang="pt-BR" sz="2000" b="0" i="0" dirty="0">
                <a:solidFill>
                  <a:srgbClr val="666666"/>
                </a:solidFill>
                <a:effectLst/>
                <a:latin typeface="proxima-nova"/>
              </a:rPr>
              <a:t>Sede em Araçatuba (SP), com + 7 escritórios regionais nas cidades de Sinop, Nova Mutum e Querência, no Mato Grosso, Luiz Eduardo Magalhães, na Bahia, e Balsas, no Maranhão.</a:t>
            </a:r>
          </a:p>
          <a:p>
            <a:pPr algn="l" fontAlgn="base"/>
            <a:r>
              <a:rPr lang="pt-BR" sz="2000" b="1" i="0" dirty="0">
                <a:solidFill>
                  <a:srgbClr val="222222"/>
                </a:solidFill>
                <a:effectLst/>
                <a:latin typeface="sofia-pro"/>
              </a:rPr>
              <a:t>Estados Unidos</a:t>
            </a:r>
          </a:p>
          <a:p>
            <a:pPr algn="l" fontAlgn="base"/>
            <a:r>
              <a:rPr lang="pt-BR" sz="2000" b="0" i="0" dirty="0">
                <a:solidFill>
                  <a:srgbClr val="666666"/>
                </a:solidFill>
                <a:effectLst/>
                <a:latin typeface="proxima-nova"/>
              </a:rPr>
              <a:t>Sede em West Lafayette (IN) em parceria com a prestigiada Universidade de </a:t>
            </a:r>
            <a:r>
              <a:rPr lang="pt-BR" sz="2000" b="0" i="0" dirty="0" err="1">
                <a:solidFill>
                  <a:srgbClr val="666666"/>
                </a:solidFill>
                <a:effectLst/>
                <a:latin typeface="proxima-nova"/>
              </a:rPr>
              <a:t>Purdue</a:t>
            </a:r>
            <a:r>
              <a:rPr lang="pt-BR" sz="2000" b="0" i="0" dirty="0">
                <a:solidFill>
                  <a:srgbClr val="666666"/>
                </a:solidFill>
                <a:effectLst/>
                <a:latin typeface="proxima-nova"/>
              </a:rPr>
              <a:t>.</a:t>
            </a:r>
          </a:p>
          <a:p>
            <a:pPr algn="l" fontAlgn="base"/>
            <a:r>
              <a:rPr lang="pt-BR" sz="2000" b="1" i="0" dirty="0">
                <a:solidFill>
                  <a:srgbClr val="222222"/>
                </a:solidFill>
                <a:effectLst/>
                <a:latin typeface="sofia-pro"/>
              </a:rPr>
              <a:t>Canadá</a:t>
            </a:r>
          </a:p>
          <a:p>
            <a:pPr algn="l" fontAlgn="base"/>
            <a:r>
              <a:rPr lang="pt-BR" sz="2000" b="0" i="0" dirty="0">
                <a:solidFill>
                  <a:srgbClr val="666666"/>
                </a:solidFill>
                <a:effectLst/>
                <a:latin typeface="proxima-nova"/>
              </a:rPr>
              <a:t>Escritório </a:t>
            </a:r>
            <a:r>
              <a:rPr lang="pt-BR" sz="2000" b="0" i="0" dirty="0" err="1">
                <a:solidFill>
                  <a:srgbClr val="666666"/>
                </a:solidFill>
                <a:effectLst/>
                <a:latin typeface="proxima-nova"/>
              </a:rPr>
              <a:t>Saskatoon</a:t>
            </a:r>
            <a:r>
              <a:rPr lang="pt-BR" sz="2000" b="0" i="0" dirty="0">
                <a:solidFill>
                  <a:srgbClr val="666666"/>
                </a:solidFill>
                <a:effectLst/>
                <a:latin typeface="proxima-nova"/>
              </a:rPr>
              <a:t>, província de Saskatchewan.</a:t>
            </a:r>
          </a:p>
          <a:p>
            <a:pPr algn="l" fontAlgn="base"/>
            <a:r>
              <a:rPr lang="pt-BR" sz="2000" b="1" i="0" dirty="0">
                <a:solidFill>
                  <a:srgbClr val="222222"/>
                </a:solidFill>
                <a:effectLst/>
                <a:latin typeface="sofia-pro"/>
              </a:rPr>
              <a:t>Colômbia</a:t>
            </a:r>
          </a:p>
          <a:p>
            <a:pPr algn="l" fontAlgn="base"/>
            <a:r>
              <a:rPr lang="pt-BR" sz="2000" b="0" i="0" dirty="0">
                <a:solidFill>
                  <a:srgbClr val="444444"/>
                </a:solidFill>
                <a:effectLst/>
                <a:latin typeface="proxima-nova"/>
              </a:rPr>
              <a:t>Escritório em Cali (Vale do Cauca).</a:t>
            </a:r>
          </a:p>
          <a:p>
            <a:pPr algn="l" fontAlgn="base"/>
            <a:r>
              <a:rPr lang="pt-BR" sz="2000" b="1" i="0" dirty="0">
                <a:solidFill>
                  <a:srgbClr val="222222"/>
                </a:solidFill>
                <a:effectLst/>
                <a:latin typeface="sofia-pro"/>
              </a:rPr>
              <a:t>China</a:t>
            </a:r>
          </a:p>
          <a:p>
            <a:pPr algn="l" fontAlgn="base"/>
            <a:r>
              <a:rPr lang="pt-BR" sz="2000" b="0" i="0" dirty="0">
                <a:solidFill>
                  <a:srgbClr val="666666"/>
                </a:solidFill>
                <a:effectLst/>
                <a:latin typeface="proxima-nova"/>
              </a:rPr>
              <a:t>Centro de tecnologia em Shenzhen, Guangdong.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82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0FE-6FCD-1D4B-8F26-9B47612D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157" y="3092021"/>
            <a:ext cx="2826093" cy="673957"/>
          </a:xfrm>
        </p:spPr>
        <p:txBody>
          <a:bodyPr/>
          <a:lstStyle/>
          <a:p>
            <a:r>
              <a:rPr lang="en-US" dirty="0"/>
              <a:t>NOSSO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2E93B-235B-E841-9784-A4BBFD1324C2}"/>
              </a:ext>
            </a:extLst>
          </p:cNvPr>
          <p:cNvSpPr txBox="1"/>
          <p:nvPr/>
        </p:nvSpPr>
        <p:spPr>
          <a:xfrm>
            <a:off x="5172075" y="3242765"/>
            <a:ext cx="6687414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40"/>
              </a:lnSpc>
            </a:pPr>
            <a:r>
              <a:rPr lang="pt-BR" sz="1200" spc="100" dirty="0">
                <a:solidFill>
                  <a:srgbClr val="414141"/>
                </a:solidFill>
                <a:latin typeface="Arial" panose="020B0604020202020204" pitchFamily="34" charset="0"/>
                <a:ea typeface="Sharp Sans" pitchFamily="2" charset="77"/>
                <a:cs typeface="Sharp Sans" pitchFamily="2" charset="77"/>
              </a:rPr>
              <a:t>Engenheiros, cientistas, desenvolvedores, agrônomos, administradores e muitos outros espalhados por todo o mundo, construindo a tecnologia mais adequada para o seu jeito de fazer a agricultura.</a:t>
            </a:r>
            <a:endParaRPr lang="en-US" sz="1200" spc="100" dirty="0">
              <a:solidFill>
                <a:srgbClr val="414141"/>
              </a:solidFill>
              <a:latin typeface="Arial" panose="020B0604020202020204" pitchFamily="34" charset="0"/>
              <a:ea typeface="Sharp Sans" pitchFamily="2" charset="77"/>
              <a:cs typeface="Sharp Sa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7073A-B197-6E40-AD18-E48680B39665}"/>
              </a:ext>
            </a:extLst>
          </p:cNvPr>
          <p:cNvSpPr txBox="1"/>
          <p:nvPr/>
        </p:nvSpPr>
        <p:spPr>
          <a:xfrm>
            <a:off x="7631616" y="2249315"/>
            <a:ext cx="1920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spc="100" dirty="0">
                <a:solidFill>
                  <a:schemeClr val="accent2"/>
                </a:solidFill>
                <a:latin typeface="Bebas Neue" pitchFamily="2" charset="0"/>
                <a:ea typeface="Sharp Sans Light" pitchFamily="2" charset="77"/>
                <a:cs typeface="Sharp Sans Light" pitchFamily="2" charset="77"/>
              </a:rPr>
              <a:t>+800</a:t>
            </a:r>
          </a:p>
        </p:txBody>
      </p:sp>
    </p:spTree>
    <p:extLst>
      <p:ext uri="{BB962C8B-B14F-4D97-AF65-F5344CB8AC3E}">
        <p14:creationId xmlns:p14="http://schemas.microsoft.com/office/powerpoint/2010/main" val="287581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D255DA-0459-DF94-C58D-1B0E31F246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85" r="-2" b="1504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25D818-A826-4A36-97C3-C6B6372D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028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15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F20918-B26B-8C6B-01A5-64E1CF99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R&amp;D Solix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84128F5-DA3F-10D8-6276-1679CEA4E605}"/>
              </a:ext>
            </a:extLst>
          </p:cNvPr>
          <p:cNvSpPr/>
          <p:nvPr/>
        </p:nvSpPr>
        <p:spPr>
          <a:xfrm>
            <a:off x="353291" y="540327"/>
            <a:ext cx="987136" cy="23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3" name="Imagem 1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D36979F-1FD3-61D6-8038-C1853124C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957" y="223683"/>
            <a:ext cx="3354283" cy="8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2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3335290" y="1884766"/>
            <a:ext cx="2076634" cy="2561182"/>
            <a:chOff x="8596313" y="4879975"/>
            <a:chExt cx="714375" cy="881063"/>
          </a:xfrm>
        </p:grpSpPr>
        <p:sp>
          <p:nvSpPr>
            <p:cNvPr id="90" name="Freeform 103"/>
            <p:cNvSpPr>
              <a:spLocks/>
            </p:cNvSpPr>
            <p:nvPr/>
          </p:nvSpPr>
          <p:spPr bwMode="auto">
            <a:xfrm>
              <a:off x="8596313" y="5381625"/>
              <a:ext cx="207963" cy="227013"/>
            </a:xfrm>
            <a:custGeom>
              <a:avLst/>
              <a:gdLst>
                <a:gd name="T0" fmla="*/ 40 w 55"/>
                <a:gd name="T1" fmla="*/ 1 h 60"/>
                <a:gd name="T2" fmla="*/ 23 w 55"/>
                <a:gd name="T3" fmla="*/ 6 h 60"/>
                <a:gd name="T4" fmla="*/ 9 w 55"/>
                <a:gd name="T5" fmla="*/ 60 h 60"/>
                <a:gd name="T6" fmla="*/ 49 w 55"/>
                <a:gd name="T7" fmla="*/ 32 h 60"/>
                <a:gd name="T8" fmla="*/ 54 w 55"/>
                <a:gd name="T9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0">
                  <a:moveTo>
                    <a:pt x="40" y="1"/>
                  </a:moveTo>
                  <a:cubicBezTo>
                    <a:pt x="34" y="0"/>
                    <a:pt x="27" y="1"/>
                    <a:pt x="23" y="6"/>
                  </a:cubicBezTo>
                  <a:cubicBezTo>
                    <a:pt x="10" y="18"/>
                    <a:pt x="0" y="41"/>
                    <a:pt x="9" y="60"/>
                  </a:cubicBezTo>
                  <a:cubicBezTo>
                    <a:pt x="16" y="38"/>
                    <a:pt x="36" y="45"/>
                    <a:pt x="49" y="32"/>
                  </a:cubicBezTo>
                  <a:cubicBezTo>
                    <a:pt x="53" y="28"/>
                    <a:pt x="55" y="21"/>
                    <a:pt x="54" y="1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4"/>
            <p:cNvSpPr>
              <a:spLocks/>
            </p:cNvSpPr>
            <p:nvPr/>
          </p:nvSpPr>
          <p:spPr bwMode="auto">
            <a:xfrm>
              <a:off x="8748713" y="4879975"/>
              <a:ext cx="561975" cy="561975"/>
            </a:xfrm>
            <a:custGeom>
              <a:avLst/>
              <a:gdLst>
                <a:gd name="T0" fmla="*/ 15 w 148"/>
                <a:gd name="T1" fmla="*/ 148 h 148"/>
                <a:gd name="T2" fmla="*/ 81 w 148"/>
                <a:gd name="T3" fmla="*/ 86 h 148"/>
                <a:gd name="T4" fmla="*/ 142 w 148"/>
                <a:gd name="T5" fmla="*/ 5 h 148"/>
                <a:gd name="T6" fmla="*/ 61 w 148"/>
                <a:gd name="T7" fmla="*/ 67 h 148"/>
                <a:gd name="T8" fmla="*/ 0 w 148"/>
                <a:gd name="T9" fmla="*/ 13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5" y="148"/>
                  </a:moveTo>
                  <a:cubicBezTo>
                    <a:pt x="29" y="137"/>
                    <a:pt x="64" y="103"/>
                    <a:pt x="81" y="86"/>
                  </a:cubicBezTo>
                  <a:cubicBezTo>
                    <a:pt x="120" y="47"/>
                    <a:pt x="148" y="11"/>
                    <a:pt x="142" y="5"/>
                  </a:cubicBezTo>
                  <a:cubicBezTo>
                    <a:pt x="137" y="0"/>
                    <a:pt x="101" y="27"/>
                    <a:pt x="61" y="67"/>
                  </a:cubicBezTo>
                  <a:cubicBezTo>
                    <a:pt x="44" y="83"/>
                    <a:pt x="11" y="119"/>
                    <a:pt x="0" y="13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105"/>
            <p:cNvSpPr>
              <a:spLocks noChangeShapeType="1"/>
            </p:cNvSpPr>
            <p:nvPr/>
          </p:nvSpPr>
          <p:spPr bwMode="auto">
            <a:xfrm>
              <a:off x="8831263" y="5289550"/>
              <a:ext cx="68263" cy="68263"/>
            </a:xfrm>
            <a:prstGeom prst="line">
              <a:avLst/>
            </a:pr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6"/>
            <p:cNvSpPr>
              <a:spLocks/>
            </p:cNvSpPr>
            <p:nvPr/>
          </p:nvSpPr>
          <p:spPr bwMode="auto">
            <a:xfrm>
              <a:off x="8648701" y="5521325"/>
              <a:ext cx="501650" cy="239713"/>
            </a:xfrm>
            <a:custGeom>
              <a:avLst/>
              <a:gdLst>
                <a:gd name="T0" fmla="*/ 0 w 132"/>
                <a:gd name="T1" fmla="*/ 30 h 63"/>
                <a:gd name="T2" fmla="*/ 132 w 132"/>
                <a:gd name="T3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63">
                  <a:moveTo>
                    <a:pt x="0" y="30"/>
                  </a:moveTo>
                  <a:cubicBezTo>
                    <a:pt x="34" y="63"/>
                    <a:pt x="98" y="0"/>
                    <a:pt x="132" y="3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150" name="Picture 6" descr="RPI4-MODBP-2GB - Raspberry-pi - SBC, Raspberry Pi4 B 2GB, BCM2711">
            <a:extLst>
              <a:ext uri="{FF2B5EF4-FFF2-40B4-BE49-F238E27FC236}">
                <a16:creationId xmlns:a16="http://schemas.microsoft.com/office/drawing/2014/main" id="{8FF60233-32C3-44EF-5672-D9DEF40C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4" y="3017561"/>
            <a:ext cx="3702996" cy="28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spressif Systems - CSA-IOT">
            <a:extLst>
              <a:ext uri="{FF2B5EF4-FFF2-40B4-BE49-F238E27FC236}">
                <a16:creationId xmlns:a16="http://schemas.microsoft.com/office/drawing/2014/main" id="{692B8663-A947-6385-A553-0A94D983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01" y="5617239"/>
            <a:ext cx="3834245" cy="10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83E8E4B7-67D1-40EA-BF3A-225D8DEB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46" y="3672978"/>
            <a:ext cx="2343750" cy="1312088"/>
          </a:xfrm>
          <a:prstGeom prst="rect">
            <a:avLst/>
          </a:prstGeom>
        </p:spPr>
      </p:pic>
      <p:pic>
        <p:nvPicPr>
          <p:cNvPr id="6158" name="Picture 14" descr="Your first program in Kotlin">
            <a:extLst>
              <a:ext uri="{FF2B5EF4-FFF2-40B4-BE49-F238E27FC236}">
                <a16:creationId xmlns:a16="http://schemas.microsoft.com/office/drawing/2014/main" id="{3EC6C9FD-0ADB-3D7F-E1D0-AD8518C1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98" y="38620"/>
            <a:ext cx="3434053" cy="11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DesignOye Marketplace: Vectors &amp; PSD / PNG Downloads - C Programming  Language Icon Symbol Logo Vector 607">
            <a:extLst>
              <a:ext uri="{FF2B5EF4-FFF2-40B4-BE49-F238E27FC236}">
                <a16:creationId xmlns:a16="http://schemas.microsoft.com/office/drawing/2014/main" id="{228E0844-ED8D-D21F-C8CB-8602B7C6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53" y="1499994"/>
            <a:ext cx="1773810" cy="17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ROS: A Brief Introduction. The Robot Operating System (ROS) is a… | by  Salavikha E | Developer Community SASTRA | Medium">
            <a:extLst>
              <a:ext uri="{FF2B5EF4-FFF2-40B4-BE49-F238E27FC236}">
                <a16:creationId xmlns:a16="http://schemas.microsoft.com/office/drawing/2014/main" id="{9F4E262A-9682-2E68-DC26-753B5F5D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83" y="0"/>
            <a:ext cx="2159408" cy="14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5 Easy Ways to Iterate Through a Python List or Tuple – OpenSourceOptions">
            <a:extLst>
              <a:ext uri="{FF2B5EF4-FFF2-40B4-BE49-F238E27FC236}">
                <a16:creationId xmlns:a16="http://schemas.microsoft.com/office/drawing/2014/main" id="{4F2F8906-609A-B487-A277-3F91561F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10" y="1100155"/>
            <a:ext cx="2596781" cy="145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Nvidia Jetson Nano Developer Kit - Overview | SixFab">
            <a:extLst>
              <a:ext uri="{FF2B5EF4-FFF2-40B4-BE49-F238E27FC236}">
                <a16:creationId xmlns:a16="http://schemas.microsoft.com/office/drawing/2014/main" id="{DA13E09F-0B39-389A-B7AB-44BEA69E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0"/>
            <a:ext cx="4532889" cy="26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Linux Logo PNG Vector (PDF) Free Download">
            <a:extLst>
              <a:ext uri="{FF2B5EF4-FFF2-40B4-BE49-F238E27FC236}">
                <a16:creationId xmlns:a16="http://schemas.microsoft.com/office/drawing/2014/main" id="{9AD261DB-94CA-A37C-6408-D1C9A527C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73" y="1477199"/>
            <a:ext cx="1251927" cy="20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42" descr="OpenCV – Wikipédia, a enciclopédia livre">
            <a:extLst>
              <a:ext uri="{FF2B5EF4-FFF2-40B4-BE49-F238E27FC236}">
                <a16:creationId xmlns:a16="http://schemas.microsoft.com/office/drawing/2014/main" id="{F7812242-C6A3-514D-3CDB-419960509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90" name="Picture 46" descr="OpenCV - Wikipedia">
            <a:extLst>
              <a:ext uri="{FF2B5EF4-FFF2-40B4-BE49-F238E27FC236}">
                <a16:creationId xmlns:a16="http://schemas.microsoft.com/office/drawing/2014/main" id="{868B7E48-B386-FA2B-E6D5-741318A3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41" y="4094256"/>
            <a:ext cx="945098" cy="116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2" name="Picture 48" descr="Darknet/YOLO">
            <a:extLst>
              <a:ext uri="{FF2B5EF4-FFF2-40B4-BE49-F238E27FC236}">
                <a16:creationId xmlns:a16="http://schemas.microsoft.com/office/drawing/2014/main" id="{112EBDE6-DECC-CF7E-5D93-F3D4FBC5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57" y="5076644"/>
            <a:ext cx="1639014" cy="16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4" name="Picture 50" descr="YOLO. A State-of-the-Art Object Detection… | by KHWAB KALRA | Medium">
            <a:extLst>
              <a:ext uri="{FF2B5EF4-FFF2-40B4-BE49-F238E27FC236}">
                <a16:creationId xmlns:a16="http://schemas.microsoft.com/office/drawing/2014/main" id="{E307F089-93C4-CF5D-5EAC-16C99467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41" y="2716503"/>
            <a:ext cx="2038137" cy="108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® RealSense™ · GitHub">
            <a:extLst>
              <a:ext uri="{FF2B5EF4-FFF2-40B4-BE49-F238E27FC236}">
                <a16:creationId xmlns:a16="http://schemas.microsoft.com/office/drawing/2014/main" id="{E9DFF478-0A0A-F51C-59D5-013ADD6AC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66" y="340535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44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3335290" y="1884766"/>
            <a:ext cx="2076634" cy="2561182"/>
            <a:chOff x="8596313" y="4879975"/>
            <a:chExt cx="714375" cy="881063"/>
          </a:xfrm>
        </p:grpSpPr>
        <p:sp>
          <p:nvSpPr>
            <p:cNvPr id="90" name="Freeform 103"/>
            <p:cNvSpPr>
              <a:spLocks/>
            </p:cNvSpPr>
            <p:nvPr/>
          </p:nvSpPr>
          <p:spPr bwMode="auto">
            <a:xfrm>
              <a:off x="8596313" y="5381625"/>
              <a:ext cx="207963" cy="227013"/>
            </a:xfrm>
            <a:custGeom>
              <a:avLst/>
              <a:gdLst>
                <a:gd name="T0" fmla="*/ 40 w 55"/>
                <a:gd name="T1" fmla="*/ 1 h 60"/>
                <a:gd name="T2" fmla="*/ 23 w 55"/>
                <a:gd name="T3" fmla="*/ 6 h 60"/>
                <a:gd name="T4" fmla="*/ 9 w 55"/>
                <a:gd name="T5" fmla="*/ 60 h 60"/>
                <a:gd name="T6" fmla="*/ 49 w 55"/>
                <a:gd name="T7" fmla="*/ 32 h 60"/>
                <a:gd name="T8" fmla="*/ 54 w 55"/>
                <a:gd name="T9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0">
                  <a:moveTo>
                    <a:pt x="40" y="1"/>
                  </a:moveTo>
                  <a:cubicBezTo>
                    <a:pt x="34" y="0"/>
                    <a:pt x="27" y="1"/>
                    <a:pt x="23" y="6"/>
                  </a:cubicBezTo>
                  <a:cubicBezTo>
                    <a:pt x="10" y="18"/>
                    <a:pt x="0" y="41"/>
                    <a:pt x="9" y="60"/>
                  </a:cubicBezTo>
                  <a:cubicBezTo>
                    <a:pt x="16" y="38"/>
                    <a:pt x="36" y="45"/>
                    <a:pt x="49" y="32"/>
                  </a:cubicBezTo>
                  <a:cubicBezTo>
                    <a:pt x="53" y="28"/>
                    <a:pt x="55" y="21"/>
                    <a:pt x="54" y="1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4"/>
            <p:cNvSpPr>
              <a:spLocks/>
            </p:cNvSpPr>
            <p:nvPr/>
          </p:nvSpPr>
          <p:spPr bwMode="auto">
            <a:xfrm>
              <a:off x="8748713" y="4879975"/>
              <a:ext cx="561975" cy="561975"/>
            </a:xfrm>
            <a:custGeom>
              <a:avLst/>
              <a:gdLst>
                <a:gd name="T0" fmla="*/ 15 w 148"/>
                <a:gd name="T1" fmla="*/ 148 h 148"/>
                <a:gd name="T2" fmla="*/ 81 w 148"/>
                <a:gd name="T3" fmla="*/ 86 h 148"/>
                <a:gd name="T4" fmla="*/ 142 w 148"/>
                <a:gd name="T5" fmla="*/ 5 h 148"/>
                <a:gd name="T6" fmla="*/ 61 w 148"/>
                <a:gd name="T7" fmla="*/ 67 h 148"/>
                <a:gd name="T8" fmla="*/ 0 w 148"/>
                <a:gd name="T9" fmla="*/ 13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15" y="148"/>
                  </a:moveTo>
                  <a:cubicBezTo>
                    <a:pt x="29" y="137"/>
                    <a:pt x="64" y="103"/>
                    <a:pt x="81" y="86"/>
                  </a:cubicBezTo>
                  <a:cubicBezTo>
                    <a:pt x="120" y="47"/>
                    <a:pt x="148" y="11"/>
                    <a:pt x="142" y="5"/>
                  </a:cubicBezTo>
                  <a:cubicBezTo>
                    <a:pt x="137" y="0"/>
                    <a:pt x="101" y="27"/>
                    <a:pt x="61" y="67"/>
                  </a:cubicBezTo>
                  <a:cubicBezTo>
                    <a:pt x="44" y="83"/>
                    <a:pt x="11" y="119"/>
                    <a:pt x="0" y="13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105"/>
            <p:cNvSpPr>
              <a:spLocks noChangeShapeType="1"/>
            </p:cNvSpPr>
            <p:nvPr/>
          </p:nvSpPr>
          <p:spPr bwMode="auto">
            <a:xfrm>
              <a:off x="8831263" y="5289550"/>
              <a:ext cx="68263" cy="68263"/>
            </a:xfrm>
            <a:prstGeom prst="line">
              <a:avLst/>
            </a:pr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6"/>
            <p:cNvSpPr>
              <a:spLocks/>
            </p:cNvSpPr>
            <p:nvPr/>
          </p:nvSpPr>
          <p:spPr bwMode="auto">
            <a:xfrm>
              <a:off x="8648701" y="5521325"/>
              <a:ext cx="501650" cy="239713"/>
            </a:xfrm>
            <a:custGeom>
              <a:avLst/>
              <a:gdLst>
                <a:gd name="T0" fmla="*/ 0 w 132"/>
                <a:gd name="T1" fmla="*/ 30 h 63"/>
                <a:gd name="T2" fmla="*/ 132 w 132"/>
                <a:gd name="T3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2" h="63">
                  <a:moveTo>
                    <a:pt x="0" y="30"/>
                  </a:moveTo>
                  <a:cubicBezTo>
                    <a:pt x="34" y="63"/>
                    <a:pt x="98" y="0"/>
                    <a:pt x="132" y="3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150" name="Picture 6" descr="RPI4-MODBP-2GB - Raspberry-pi - SBC, Raspberry Pi4 B 2GB, BCM2711">
            <a:extLst>
              <a:ext uri="{FF2B5EF4-FFF2-40B4-BE49-F238E27FC236}">
                <a16:creationId xmlns:a16="http://schemas.microsoft.com/office/drawing/2014/main" id="{8FF60233-32C3-44EF-5672-D9DEF40C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4" y="3017561"/>
            <a:ext cx="3702996" cy="28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spressif Systems - CSA-IOT">
            <a:extLst>
              <a:ext uri="{FF2B5EF4-FFF2-40B4-BE49-F238E27FC236}">
                <a16:creationId xmlns:a16="http://schemas.microsoft.com/office/drawing/2014/main" id="{692B8663-A947-6385-A553-0A94D983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01" y="5617239"/>
            <a:ext cx="3834245" cy="10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83E8E4B7-67D1-40EA-BF3A-225D8DEB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46" y="3672978"/>
            <a:ext cx="2343750" cy="1312088"/>
          </a:xfrm>
          <a:prstGeom prst="rect">
            <a:avLst/>
          </a:prstGeom>
        </p:spPr>
      </p:pic>
      <p:pic>
        <p:nvPicPr>
          <p:cNvPr id="6158" name="Picture 14" descr="Your first program in Kotlin">
            <a:extLst>
              <a:ext uri="{FF2B5EF4-FFF2-40B4-BE49-F238E27FC236}">
                <a16:creationId xmlns:a16="http://schemas.microsoft.com/office/drawing/2014/main" id="{3EC6C9FD-0ADB-3D7F-E1D0-AD8518C1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98" y="38620"/>
            <a:ext cx="3434053" cy="11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DesignOye Marketplace: Vectors &amp; PSD / PNG Downloads - C Programming  Language Icon Symbol Logo Vector 607">
            <a:extLst>
              <a:ext uri="{FF2B5EF4-FFF2-40B4-BE49-F238E27FC236}">
                <a16:creationId xmlns:a16="http://schemas.microsoft.com/office/drawing/2014/main" id="{228E0844-ED8D-D21F-C8CB-8602B7C6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53" y="1499994"/>
            <a:ext cx="1773810" cy="17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ROS: A Brief Introduction. The Robot Operating System (ROS) is a… | by  Salavikha E | Developer Community SASTRA | Medium">
            <a:extLst>
              <a:ext uri="{FF2B5EF4-FFF2-40B4-BE49-F238E27FC236}">
                <a16:creationId xmlns:a16="http://schemas.microsoft.com/office/drawing/2014/main" id="{9F4E262A-9682-2E68-DC26-753B5F5D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83" y="0"/>
            <a:ext cx="2159408" cy="14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Nvidia Jetson Nano Developer Kit - Overview | SixFab">
            <a:extLst>
              <a:ext uri="{FF2B5EF4-FFF2-40B4-BE49-F238E27FC236}">
                <a16:creationId xmlns:a16="http://schemas.microsoft.com/office/drawing/2014/main" id="{DA13E09F-0B39-389A-B7AB-44BEA69E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0"/>
            <a:ext cx="4532889" cy="26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Linux Logo PNG Vector (PDF) Free Download">
            <a:extLst>
              <a:ext uri="{FF2B5EF4-FFF2-40B4-BE49-F238E27FC236}">
                <a16:creationId xmlns:a16="http://schemas.microsoft.com/office/drawing/2014/main" id="{9AD261DB-94CA-A37C-6408-D1C9A527C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73" y="1477199"/>
            <a:ext cx="1251927" cy="20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42" descr="OpenCV – Wikipédia, a enciclopédia livre">
            <a:extLst>
              <a:ext uri="{FF2B5EF4-FFF2-40B4-BE49-F238E27FC236}">
                <a16:creationId xmlns:a16="http://schemas.microsoft.com/office/drawing/2014/main" id="{F7812242-C6A3-514D-3CDB-419960509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92" name="Picture 48" descr="Darknet/YOLO">
            <a:extLst>
              <a:ext uri="{FF2B5EF4-FFF2-40B4-BE49-F238E27FC236}">
                <a16:creationId xmlns:a16="http://schemas.microsoft.com/office/drawing/2014/main" id="{112EBDE6-DECC-CF7E-5D93-F3D4FBC5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57" y="5076644"/>
            <a:ext cx="1639014" cy="16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4" name="Picture 50" descr="YOLO. A State-of-the-Art Object Detection… | by KHWAB KALRA | Medium">
            <a:extLst>
              <a:ext uri="{FF2B5EF4-FFF2-40B4-BE49-F238E27FC236}">
                <a16:creationId xmlns:a16="http://schemas.microsoft.com/office/drawing/2014/main" id="{E307F089-93C4-CF5D-5EAC-16C99467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41" y="2716503"/>
            <a:ext cx="2038137" cy="108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® RealSense™ · GitHub">
            <a:extLst>
              <a:ext uri="{FF2B5EF4-FFF2-40B4-BE49-F238E27FC236}">
                <a16:creationId xmlns:a16="http://schemas.microsoft.com/office/drawing/2014/main" id="{E9DFF478-0A0A-F51C-59D5-013ADD6AC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66" y="340535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E72DD60-891C-EF1C-CEAA-A3144EB7DA62}"/>
              </a:ext>
            </a:extLst>
          </p:cNvPr>
          <p:cNvSpPr/>
          <p:nvPr/>
        </p:nvSpPr>
        <p:spPr>
          <a:xfrm>
            <a:off x="-22237" y="0"/>
            <a:ext cx="12214237" cy="6834621"/>
          </a:xfrm>
          <a:prstGeom prst="rect">
            <a:avLst/>
          </a:prstGeom>
          <a:solidFill>
            <a:schemeClr val="accent4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76" name="Picture 32" descr="5 Easy Ways to Iterate Through a Python List or Tuple – OpenSourceOptions">
            <a:extLst>
              <a:ext uri="{FF2B5EF4-FFF2-40B4-BE49-F238E27FC236}">
                <a16:creationId xmlns:a16="http://schemas.microsoft.com/office/drawing/2014/main" id="{4F2F8906-609A-B487-A277-3F91561F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10" y="1100155"/>
            <a:ext cx="2596781" cy="145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0" name="Picture 46" descr="OpenCV - Wikipedia">
            <a:extLst>
              <a:ext uri="{FF2B5EF4-FFF2-40B4-BE49-F238E27FC236}">
                <a16:creationId xmlns:a16="http://schemas.microsoft.com/office/drawing/2014/main" id="{868B7E48-B386-FA2B-E6D5-741318A3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41" y="4094256"/>
            <a:ext cx="945098" cy="116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646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olinftec">
      <a:dk1>
        <a:srgbClr val="414141"/>
      </a:dk1>
      <a:lt1>
        <a:srgbClr val="FFFFFF"/>
      </a:lt1>
      <a:dk2>
        <a:srgbClr val="44546A"/>
      </a:dk2>
      <a:lt2>
        <a:srgbClr val="E7E6E6"/>
      </a:lt2>
      <a:accent1>
        <a:srgbClr val="535493"/>
      </a:accent1>
      <a:accent2>
        <a:srgbClr val="47A9B7"/>
      </a:accent2>
      <a:accent3>
        <a:srgbClr val="738A32"/>
      </a:accent3>
      <a:accent4>
        <a:srgbClr val="458F9A"/>
      </a:accent4>
      <a:accent5>
        <a:srgbClr val="FF2028"/>
      </a:accent5>
      <a:accent6>
        <a:srgbClr val="F9C300"/>
      </a:accent6>
      <a:hlink>
        <a:srgbClr val="458F9A"/>
      </a:hlink>
      <a:folHlink>
        <a:srgbClr val="7476C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8e5c75-9bb1-411a-88cc-becf4a23ac1b">
      <Terms xmlns="http://schemas.microsoft.com/office/infopath/2007/PartnerControls"/>
    </lcf76f155ced4ddcb4097134ff3c332f>
    <TaxCatchAll xmlns="ddeb32f9-a64a-4843-97b1-2fc3d870dc5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F885B72BC7474C9F85D6B21C121E93" ma:contentTypeVersion="16" ma:contentTypeDescription="Crie um novo documento." ma:contentTypeScope="" ma:versionID="9b45b033024b57806e65d97fd7aad173">
  <xsd:schema xmlns:xsd="http://www.w3.org/2001/XMLSchema" xmlns:xs="http://www.w3.org/2001/XMLSchema" xmlns:p="http://schemas.microsoft.com/office/2006/metadata/properties" xmlns:ns2="ddeb32f9-a64a-4843-97b1-2fc3d870dc5e" xmlns:ns3="b18e5c75-9bb1-411a-88cc-becf4a23ac1b" targetNamespace="http://schemas.microsoft.com/office/2006/metadata/properties" ma:root="true" ma:fieldsID="baec7c5c66e9d10778522cd953b2e0eb" ns2:_="" ns3:_="">
    <xsd:import namespace="ddeb32f9-a64a-4843-97b1-2fc3d870dc5e"/>
    <xsd:import namespace="b18e5c75-9bb1-411a-88cc-becf4a23ac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b32f9-a64a-4843-97b1-2fc3d870d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2326058-ca4c-4c6c-930a-7edf62875820}" ma:internalName="TaxCatchAll" ma:showField="CatchAllData" ma:web="ddeb32f9-a64a-4843-97b1-2fc3d870dc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8e5c75-9bb1-411a-88cc-becf4a23ac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98305ed1-92c3-409c-987d-d61a75e5ea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907D9D-73CA-4F9D-81BA-D17B0A8D7376}">
  <ds:schemaRefs>
    <ds:schemaRef ds:uri="http://purl.org/dc/terms/"/>
    <ds:schemaRef ds:uri="c0d6dd69-2f9a-45f6-afcc-9498a6cc2ebc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18e5c75-9bb1-411a-88cc-becf4a23ac1b"/>
    <ds:schemaRef ds:uri="ddeb32f9-a64a-4843-97b1-2fc3d870dc5e"/>
  </ds:schemaRefs>
</ds:datastoreItem>
</file>

<file path=customXml/itemProps2.xml><?xml version="1.0" encoding="utf-8"?>
<ds:datastoreItem xmlns:ds="http://schemas.openxmlformats.org/officeDocument/2006/customXml" ds:itemID="{C0C8E0DF-457E-4E93-84FE-582B4CF144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eb32f9-a64a-4843-97b1-2fc3d870dc5e"/>
    <ds:schemaRef ds:uri="b18e5c75-9bb1-411a-88cc-becf4a23ac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5CA34F-B017-4386-B9B9-CC1428E5C6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3354</TotalTime>
  <Words>1487</Words>
  <Application>Microsoft Office PowerPoint</Application>
  <PresentationFormat>Widescreen</PresentationFormat>
  <Paragraphs>196</Paragraphs>
  <Slides>29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Arial</vt:lpstr>
      <vt:lpstr>Avenir Next LT Pro</vt:lpstr>
      <vt:lpstr>Bebas Neue</vt:lpstr>
      <vt:lpstr>Calibri</vt:lpstr>
      <vt:lpstr>proxima-nova</vt:lpstr>
      <vt:lpstr>Sofia Pro Light</vt:lpstr>
      <vt:lpstr>Sofia Pro Medium</vt:lpstr>
      <vt:lpstr>Sofia Pro Regular</vt:lpstr>
      <vt:lpstr>sofia-pro</vt:lpstr>
      <vt:lpstr>Office Theme</vt:lpstr>
      <vt:lpstr>Solinftec</vt:lpstr>
      <vt:lpstr>Quem sou eu?</vt:lpstr>
      <vt:lpstr>SOLINFTEC</vt:lpstr>
      <vt:lpstr>Apresentação do PowerPoint</vt:lpstr>
      <vt:lpstr>ONDE ESTAMOS SEDIADOS </vt:lpstr>
      <vt:lpstr>NOSSO TIME</vt:lpstr>
      <vt:lpstr>R&amp;D Solix</vt:lpstr>
      <vt:lpstr>Apresentação do PowerPoint</vt:lpstr>
      <vt:lpstr>Apresentação do PowerPoint</vt:lpstr>
      <vt:lpstr>Vem ser Solinftec!</vt:lpstr>
      <vt:lpstr>Introdução à Visão Computacional</vt:lpstr>
      <vt:lpstr>O que é Visão Computacional? </vt:lpstr>
      <vt:lpstr>O que é Visão Computacional? </vt:lpstr>
      <vt:lpstr>História e Evolução</vt:lpstr>
      <vt:lpstr>Conceitos Básicos de Visão Computacional</vt:lpstr>
      <vt:lpstr>Espaços de Cor</vt:lpstr>
      <vt:lpstr>Transformações Geométricas</vt:lpstr>
      <vt:lpstr>Filtros</vt:lpstr>
      <vt:lpstr>Detecção de Bordas</vt:lpstr>
      <vt:lpstr>Introdução ao OpenCV</vt:lpstr>
      <vt:lpstr>O que é OpenCV?</vt:lpstr>
      <vt:lpstr>Principais Características e Vantagens</vt:lpstr>
      <vt:lpstr>Detecção e Reconhecimento Facial com OpenCV</vt:lpstr>
      <vt:lpstr>Detecção de Faces</vt:lpstr>
      <vt:lpstr>Reconhecimento de Faces</vt:lpstr>
      <vt:lpstr>Apresentação do PowerPoint</vt:lpstr>
      <vt:lpstr>DISCUSSÃO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asdf</dc:title>
  <dc:creator>c_requena</dc:creator>
  <cp:keywords>Solinftec</cp:keywords>
  <cp:lastModifiedBy>Felipe Bertelli dos Santos</cp:lastModifiedBy>
  <cp:revision>10</cp:revision>
  <dcterms:created xsi:type="dcterms:W3CDTF">2014-10-08T23:03:32Z</dcterms:created>
  <dcterms:modified xsi:type="dcterms:W3CDTF">2024-08-03T00:43:47Z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0x01010073F885B72BC7474C9F85D6B21C121E93</vt:lpwstr>
  </property>
  <property fmtid="{D5CDD505-2E9C-101B-9397-08002B2CF9AE}" pid="3" name="MediaServiceImageTags">
    <vt:lpwstr/>
  </property>
</Properties>
</file>